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2" r:id="rId2"/>
    <p:sldMasterId id="2147483684" r:id="rId3"/>
  </p:sldMasterIdLst>
  <p:notesMasterIdLst>
    <p:notesMasterId r:id="rId29"/>
  </p:notesMasterIdLst>
  <p:sldIdLst>
    <p:sldId id="272" r:id="rId4"/>
    <p:sldId id="506" r:id="rId5"/>
    <p:sldId id="508" r:id="rId6"/>
    <p:sldId id="509" r:id="rId7"/>
    <p:sldId id="498" r:id="rId8"/>
    <p:sldId id="333" r:id="rId9"/>
    <p:sldId id="496" r:id="rId10"/>
    <p:sldId id="499" r:id="rId11"/>
    <p:sldId id="510" r:id="rId12"/>
    <p:sldId id="511" r:id="rId13"/>
    <p:sldId id="505" r:id="rId14"/>
    <p:sldId id="495" r:id="rId15"/>
    <p:sldId id="301" r:id="rId16"/>
    <p:sldId id="296" r:id="rId17"/>
    <p:sldId id="307" r:id="rId18"/>
    <p:sldId id="326" r:id="rId19"/>
    <p:sldId id="328" r:id="rId20"/>
    <p:sldId id="311" r:id="rId21"/>
    <p:sldId id="314" r:id="rId22"/>
    <p:sldId id="503" r:id="rId23"/>
    <p:sldId id="501" r:id="rId24"/>
    <p:sldId id="461" r:id="rId25"/>
    <p:sldId id="500" r:id="rId26"/>
    <p:sldId id="502" r:id="rId27"/>
    <p:sldId id="365" r:id="rId28"/>
  </p:sldIdLst>
  <p:sldSz cx="9144000" cy="6858000" type="screen4x3"/>
  <p:notesSz cx="6858000" cy="9144000"/>
  <p:embeddedFontLst>
    <p:embeddedFont>
      <p:font typeface="Helvetica Neue" panose="020B0604020202020204" charset="0"/>
      <p:regular r:id="rId30"/>
      <p:bold r:id="rId31"/>
      <p:italic r:id="rId32"/>
      <p:bold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jQKZ0decxeS7EvO5hxI//l73TJ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6F"/>
    <a:srgbClr val="993366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B493909-B04E-442B-B029-6524BDBFE8C8}">
  <a:tblStyle styleId="{BB493909-B04E-442B-B029-6524BDBFE8C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Estilo temático 2 - Énfasis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Acento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252" autoAdjust="0"/>
    <p:restoredTop sz="94614" autoAdjust="0"/>
  </p:normalViewPr>
  <p:slideViewPr>
    <p:cSldViewPr snapToGrid="0">
      <p:cViewPr varScale="1">
        <p:scale>
          <a:sx n="67" d="100"/>
          <a:sy n="67" d="100"/>
        </p:scale>
        <p:origin x="81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69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5.fntdata"/><Relationship Id="rId63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7.fntdata"/><Relationship Id="rId61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2.fntdata"/><Relationship Id="rId60" Type="http://customschemas.google.com/relationships/presentationmetadata" Target="meta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6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arla\Downloads\Base%20de%20datos%20Estad&#237;as%20TSU%20sep-dic%20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pPr>
            <a:r>
              <a:rPr lang="es-MX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ALUMNOS POR CARRERA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rgbClr val="C00000"/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CB39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91D-4F59-B917-D51B1E262CF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91D-4F59-B917-D51B1E262CF9}"/>
              </c:ext>
            </c:extLst>
          </c:dPt>
          <c:dPt>
            <c:idx val="2"/>
            <c:bubble3D val="0"/>
            <c:spPr>
              <a:solidFill>
                <a:srgbClr val="00206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91D-4F59-B917-D51B1E262CF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91D-4F59-B917-D51B1E262CF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91D-4F59-B917-D51B1E262CF9}"/>
              </c:ext>
            </c:extLst>
          </c:dPt>
          <c:dLbls>
            <c:dLbl>
              <c:idx val="0"/>
              <c:layout>
                <c:manualLayout>
                  <c:x val="-1.4711614173228346E-2"/>
                  <c:y val="-1.882837561971418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791D-4F59-B917-D51B1E262CF9}"/>
                </c:ext>
              </c:extLst>
            </c:dLbl>
            <c:dLbl>
              <c:idx val="1"/>
              <c:layout>
                <c:manualLayout>
                  <c:x val="1.7972440944881891E-2"/>
                  <c:y val="-2.10823126275882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791D-4F59-B917-D51B1E262CF9}"/>
                </c:ext>
              </c:extLst>
            </c:dLbl>
            <c:dLbl>
              <c:idx val="2"/>
              <c:layout>
                <c:manualLayout>
                  <c:x val="-4.1424759405074368E-2"/>
                  <c:y val="-1.496281714785651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791D-4F59-B917-D51B1E262CF9}"/>
                </c:ext>
              </c:extLst>
            </c:dLbl>
            <c:dLbl>
              <c:idx val="3"/>
              <c:layout>
                <c:manualLayout>
                  <c:x val="3.6163167104111986E-2"/>
                  <c:y val="-5.988006707494894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791D-4F59-B917-D51B1E262CF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'Alumnos Inscritos'!$B$134:$B$138</c:f>
              <c:strCache>
                <c:ptCount val="5"/>
                <c:pt idx="0">
                  <c:v>FEP</c:v>
                </c:pt>
                <c:pt idx="1">
                  <c:v>MAE</c:v>
                </c:pt>
                <c:pt idx="2">
                  <c:v>MT</c:v>
                </c:pt>
                <c:pt idx="3">
                  <c:v>PI</c:v>
                </c:pt>
                <c:pt idx="4">
                  <c:v>IMA</c:v>
                </c:pt>
              </c:strCache>
            </c:strRef>
          </c:cat>
          <c:val>
            <c:numRef>
              <c:f>'Alumnos Inscritos'!$C$134:$C$138</c:f>
              <c:numCache>
                <c:formatCode>General</c:formatCode>
                <c:ptCount val="5"/>
                <c:pt idx="0">
                  <c:v>26</c:v>
                </c:pt>
                <c:pt idx="1">
                  <c:v>27</c:v>
                </c:pt>
                <c:pt idx="2">
                  <c:v>38</c:v>
                </c:pt>
                <c:pt idx="3">
                  <c:v>32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91D-4F59-B917-D51B1E262C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C00000"/>
                </a:solidFill>
              </a:rPr>
              <a:t>COLOCADOS EN SECTOR PRODUCTIVO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COLOCADOS EN SECTOR PRODUCTIVO 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51-453D-B8A3-21CC04BA284A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1800">
                        <a:solidFill>
                          <a:schemeClr val="tx1"/>
                        </a:solidFill>
                      </a:rPr>
                      <a:t>114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dLblPos val="inEnd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851-453D-B8A3-21CC04BA28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</c:f>
              <c:strCache>
                <c:ptCount val="1"/>
                <c:pt idx="0">
                  <c:v>alumnos colocados</c:v>
                </c:pt>
              </c:strCache>
            </c:strRef>
          </c:cat>
          <c:val>
            <c:numRef>
              <c:f>Hoja1!$B$2</c:f>
              <c:numCache>
                <c:formatCode>General</c:formatCode>
                <c:ptCount val="1"/>
                <c:pt idx="0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CD-4296-BD73-6DBFF5F88E57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MX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C9A49D-3F1B-46D4-B63F-E0C99DCB73AA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FC9969A-9A3B-464B-B96C-B9D86217D682}">
      <dgm:prSet phldrT="[Texto]" custT="1"/>
      <dgm:spPr/>
      <dgm:t>
        <a:bodyPr/>
        <a:lstStyle/>
        <a:p>
          <a:pPr algn="ctr"/>
          <a:r>
            <a:rPr lang="es-ES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COMITÉ DE VALORES CÍVICOS Y ÉTICOS</a:t>
          </a:r>
          <a:r>
            <a:rPr lang="es-ES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MX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endParaRPr lang="es-MX" sz="20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510E90B-AFCB-49B9-8758-A1EB37CE93BC}" type="parTrans" cxnId="{AB3B1C49-37F1-4B4A-9BCD-418C7EDFEDBC}">
      <dgm:prSet/>
      <dgm:spPr/>
      <dgm:t>
        <a:bodyPr/>
        <a:lstStyle/>
        <a:p>
          <a:endParaRPr lang="es-MX"/>
        </a:p>
      </dgm:t>
    </dgm:pt>
    <dgm:pt modelId="{FC28B5C8-EF5B-4FD4-9017-B717114E2C4E}" type="sibTrans" cxnId="{AB3B1C49-37F1-4B4A-9BCD-418C7EDFEDBC}">
      <dgm:prSet/>
      <dgm:spPr/>
      <dgm:t>
        <a:bodyPr/>
        <a:lstStyle/>
        <a:p>
          <a:endParaRPr lang="es-MX"/>
        </a:p>
      </dgm:t>
    </dgm:pt>
    <dgm:pt modelId="{42FCF639-95B4-4F5D-937F-C29CB4D9245E}">
      <dgm:prSet phldrT="[Texto]" custT="1"/>
      <dgm:spPr/>
      <dgm:t>
        <a:bodyPr anchor="ctr"/>
        <a:lstStyle/>
        <a:p>
          <a:pPr marL="0" algn="just"/>
          <a:r>
            <a:rPr lang="es-ES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llevó a cabo la  </a:t>
          </a:r>
          <a:r>
            <a:rPr lang="es-ES" sz="2000" b="0" dirty="0">
              <a:solidFill>
                <a:srgbClr val="0CB393"/>
              </a:solidFill>
              <a:latin typeface="Arial" panose="020B0604020202020204" pitchFamily="34" charset="0"/>
              <a:cs typeface="Arial" panose="020B0604020202020204" pitchFamily="34" charset="0"/>
            </a:rPr>
            <a:t>IX Sesión del Comité de Valores Cívicos y Éticos, </a:t>
          </a:r>
          <a:r>
            <a:rPr lang="es-ES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 la cual se dieron a conocer las actividades realizadas durante el periodo mayo – agosto 2024.</a:t>
          </a:r>
          <a:endParaRPr lang="es-MX" sz="2000" b="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BAD607-085B-4DAA-89B1-00061ED11599}" type="parTrans" cxnId="{119F8183-D318-45BA-AC59-70F46A548251}">
      <dgm:prSet/>
      <dgm:spPr/>
      <dgm:t>
        <a:bodyPr/>
        <a:lstStyle/>
        <a:p>
          <a:endParaRPr lang="es-MX"/>
        </a:p>
      </dgm:t>
    </dgm:pt>
    <dgm:pt modelId="{5D11CEE8-A787-4D88-BBCC-E414C8709B7C}" type="sibTrans" cxnId="{119F8183-D318-45BA-AC59-70F46A548251}">
      <dgm:prSet/>
      <dgm:spPr/>
      <dgm:t>
        <a:bodyPr/>
        <a:lstStyle/>
        <a:p>
          <a:endParaRPr lang="es-MX"/>
        </a:p>
      </dgm:t>
    </dgm:pt>
    <dgm:pt modelId="{6BD442E4-664C-408C-9041-2B81B9A8DD5D}" type="pres">
      <dgm:prSet presAssocID="{C8C9A49D-3F1B-46D4-B63F-E0C99DCB73AA}" presName="Name0" presStyleCnt="0">
        <dgm:presLayoutVars>
          <dgm:chMax/>
          <dgm:chPref/>
          <dgm:dir/>
          <dgm:animLvl val="lvl"/>
        </dgm:presLayoutVars>
      </dgm:prSet>
      <dgm:spPr/>
    </dgm:pt>
    <dgm:pt modelId="{2EBF5D6B-C479-4A18-AD1C-C5E2CA7C31E0}" type="pres">
      <dgm:prSet presAssocID="{DFC9969A-9A3B-464B-B96C-B9D86217D682}" presName="composite" presStyleCnt="0"/>
      <dgm:spPr/>
    </dgm:pt>
    <dgm:pt modelId="{A8C7E1E5-D6E0-42CE-A639-2EAE81E584D2}" type="pres">
      <dgm:prSet presAssocID="{DFC9969A-9A3B-464B-B96C-B9D86217D682}" presName="ParentAccentShape" presStyleLbl="trBgShp" presStyleIdx="0" presStyleCnt="2" custScaleX="95855" custScaleY="96297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645F66E4-D245-4301-B319-96DFC0D85A5D}" type="pres">
      <dgm:prSet presAssocID="{DFC9969A-9A3B-464B-B96C-B9D86217D682}" presName="ParentText" presStyleLbl="revTx" presStyleIdx="0" presStyleCnt="2" custScaleX="151946" custLinFactY="-500000" custLinFactNeighborX="24870" custLinFactNeighborY="-526229">
        <dgm:presLayoutVars>
          <dgm:chMax val="1"/>
          <dgm:chPref val="1"/>
          <dgm:bulletEnabled val="1"/>
        </dgm:presLayoutVars>
      </dgm:prSet>
      <dgm:spPr/>
    </dgm:pt>
    <dgm:pt modelId="{45546190-4B3A-4FE5-8D47-1072DD8231BD}" type="pres">
      <dgm:prSet presAssocID="{DFC9969A-9A3B-464B-B96C-B9D86217D682}" presName="ChildText" presStyleLbl="revTx" presStyleIdx="1" presStyleCnt="2" custScaleX="112268" custScaleY="95835" custLinFactNeighborX="-3101" custLinFactNeighborY="1854">
        <dgm:presLayoutVars>
          <dgm:chMax val="0"/>
          <dgm:chPref val="0"/>
        </dgm:presLayoutVars>
      </dgm:prSet>
      <dgm:spPr/>
    </dgm:pt>
    <dgm:pt modelId="{3F08EF74-268F-473E-8869-45602AFD19BB}" type="pres">
      <dgm:prSet presAssocID="{DFC9969A-9A3B-464B-B96C-B9D86217D682}" presName="ChildAccentShape" presStyleLbl="trBgShp" presStyleIdx="1" presStyleCnt="2"/>
      <dgm:spPr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</dgm:spPr>
    </dgm:pt>
    <dgm:pt modelId="{5E8FA94E-CF9F-4A70-88E1-DD6554CEC9E8}" type="pres">
      <dgm:prSet presAssocID="{DFC9969A-9A3B-464B-B96C-B9D86217D682}" presName="Image" presStyleLbl="alignImgPlace1" presStyleIdx="0" presStyleCnt="1" custScaleX="93154" custScaleY="93071" custLinFactNeighborX="-202" custLinFactNeighborY="8255"/>
      <dgm:spPr/>
    </dgm:pt>
  </dgm:ptLst>
  <dgm:cxnLst>
    <dgm:cxn modelId="{00FD6832-D97C-4DAD-9489-C77491C24F26}" type="presOf" srcId="{DFC9969A-9A3B-464B-B96C-B9D86217D682}" destId="{645F66E4-D245-4301-B319-96DFC0D85A5D}" srcOrd="0" destOrd="0" presId="urn:microsoft.com/office/officeart/2009/3/layout/SnapshotPictureList"/>
    <dgm:cxn modelId="{AB3B1C49-37F1-4B4A-9BCD-418C7EDFEDBC}" srcId="{C8C9A49D-3F1B-46D4-B63F-E0C99DCB73AA}" destId="{DFC9969A-9A3B-464B-B96C-B9D86217D682}" srcOrd="0" destOrd="0" parTransId="{A510E90B-AFCB-49B9-8758-A1EB37CE93BC}" sibTransId="{FC28B5C8-EF5B-4FD4-9017-B717114E2C4E}"/>
    <dgm:cxn modelId="{47EE2D49-094D-4DB0-AF71-B0BD13E72B9E}" type="presOf" srcId="{42FCF639-95B4-4F5D-937F-C29CB4D9245E}" destId="{45546190-4B3A-4FE5-8D47-1072DD8231BD}" srcOrd="0" destOrd="0" presId="urn:microsoft.com/office/officeart/2009/3/layout/SnapshotPictureList"/>
    <dgm:cxn modelId="{119F8183-D318-45BA-AC59-70F46A548251}" srcId="{DFC9969A-9A3B-464B-B96C-B9D86217D682}" destId="{42FCF639-95B4-4F5D-937F-C29CB4D9245E}" srcOrd="0" destOrd="0" parTransId="{26BAD607-085B-4DAA-89B1-00061ED11599}" sibTransId="{5D11CEE8-A787-4D88-BBCC-E414C8709B7C}"/>
    <dgm:cxn modelId="{C021118B-A1AB-4F28-84CD-5C762B7DF491}" type="presOf" srcId="{C8C9A49D-3F1B-46D4-B63F-E0C99DCB73AA}" destId="{6BD442E4-664C-408C-9041-2B81B9A8DD5D}" srcOrd="0" destOrd="0" presId="urn:microsoft.com/office/officeart/2009/3/layout/SnapshotPictureList"/>
    <dgm:cxn modelId="{D72D963B-4AC3-4563-91D0-1ACC48575A2E}" type="presParOf" srcId="{6BD442E4-664C-408C-9041-2B81B9A8DD5D}" destId="{2EBF5D6B-C479-4A18-AD1C-C5E2CA7C31E0}" srcOrd="0" destOrd="0" presId="urn:microsoft.com/office/officeart/2009/3/layout/SnapshotPictureList"/>
    <dgm:cxn modelId="{96524930-645F-4321-B4BC-C1E084714193}" type="presParOf" srcId="{2EBF5D6B-C479-4A18-AD1C-C5E2CA7C31E0}" destId="{A8C7E1E5-D6E0-42CE-A639-2EAE81E584D2}" srcOrd="0" destOrd="0" presId="urn:microsoft.com/office/officeart/2009/3/layout/SnapshotPictureList"/>
    <dgm:cxn modelId="{DBDE7CAF-95F6-43CC-8636-DBC834E89F6B}" type="presParOf" srcId="{2EBF5D6B-C479-4A18-AD1C-C5E2CA7C31E0}" destId="{645F66E4-D245-4301-B319-96DFC0D85A5D}" srcOrd="1" destOrd="0" presId="urn:microsoft.com/office/officeart/2009/3/layout/SnapshotPictureList"/>
    <dgm:cxn modelId="{556DB912-7428-4EA6-8731-4D2BDC6D5A7C}" type="presParOf" srcId="{2EBF5D6B-C479-4A18-AD1C-C5E2CA7C31E0}" destId="{45546190-4B3A-4FE5-8D47-1072DD8231BD}" srcOrd="2" destOrd="0" presId="urn:microsoft.com/office/officeart/2009/3/layout/SnapshotPictureList"/>
    <dgm:cxn modelId="{18A53583-2AD8-4FFF-BC97-7023486DC7C3}" type="presParOf" srcId="{2EBF5D6B-C479-4A18-AD1C-C5E2CA7C31E0}" destId="{3F08EF74-268F-473E-8869-45602AFD19BB}" srcOrd="3" destOrd="0" presId="urn:microsoft.com/office/officeart/2009/3/layout/SnapshotPictureList"/>
    <dgm:cxn modelId="{E6CD017C-7BC7-43F7-B4BF-4EB5C2A9AB54}" type="presParOf" srcId="{2EBF5D6B-C479-4A18-AD1C-C5E2CA7C31E0}" destId="{5E8FA94E-CF9F-4A70-88E1-DD6554CEC9E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8EF74-268F-473E-8869-45602AFD19BB}">
      <dsp:nvSpPr>
        <dsp:cNvPr id="0" name=""/>
        <dsp:cNvSpPr/>
      </dsp:nvSpPr>
      <dsp:spPr>
        <a:xfrm>
          <a:off x="8403753" y="842647"/>
          <a:ext cx="185728" cy="3437440"/>
        </a:xfrm>
        <a:prstGeom prst="rect">
          <a:avLst/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C7E1E5-D6E0-42CE-A639-2EAE81E584D2}">
      <dsp:nvSpPr>
        <dsp:cNvPr id="0" name=""/>
        <dsp:cNvSpPr/>
      </dsp:nvSpPr>
      <dsp:spPr>
        <a:xfrm>
          <a:off x="1071601" y="906292"/>
          <a:ext cx="4630278" cy="3310151"/>
        </a:xfrm>
        <a:prstGeom prst="frame">
          <a:avLst>
            <a:gd name="adj1" fmla="val 5450"/>
          </a:avLst>
        </a:prstGeom>
        <a:gradFill rotWithShape="0">
          <a:gsLst>
            <a:gs pos="0">
              <a:srgbClr val="00C7AC"/>
            </a:gs>
            <a:gs pos="74000">
              <a:srgbClr val="009C84"/>
            </a:gs>
            <a:gs pos="83000">
              <a:srgbClr val="006C6F"/>
            </a:gs>
            <a:gs pos="100000">
              <a:srgbClr val="005861"/>
            </a:gs>
          </a:gsLst>
          <a:lin ang="54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8FA94E-CF9F-4A70-88E1-DD6554CEC9E8}">
      <dsp:nvSpPr>
        <dsp:cNvPr id="0" name=""/>
        <dsp:cNvSpPr/>
      </dsp:nvSpPr>
      <dsp:spPr>
        <a:xfrm>
          <a:off x="935369" y="811832"/>
          <a:ext cx="4326793" cy="302622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5F66E4-D245-4301-B319-96DFC0D85A5D}">
      <dsp:nvSpPr>
        <dsp:cNvPr id="0" name=""/>
        <dsp:cNvSpPr/>
      </dsp:nvSpPr>
      <dsp:spPr>
        <a:xfrm>
          <a:off x="1111190" y="0"/>
          <a:ext cx="6770599" cy="408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COMITÉ DE VALORES CÍVICOS Y ÉTICOS</a:t>
          </a:r>
          <a:r>
            <a:rPr lang="es-ES" sz="20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es-MX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11190" y="0"/>
        <a:ext cx="6770599" cy="408027"/>
      </dsp:txXfrm>
    </dsp:sp>
    <dsp:sp modelId="{45546190-4B3A-4FE5-8D47-1072DD8231BD}">
      <dsp:nvSpPr>
        <dsp:cNvPr id="0" name=""/>
        <dsp:cNvSpPr/>
      </dsp:nvSpPr>
      <dsp:spPr>
        <a:xfrm>
          <a:off x="5794695" y="977962"/>
          <a:ext cx="2479386" cy="32942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Se llevó a cabo la  </a:t>
          </a:r>
          <a:r>
            <a:rPr lang="es-ES" sz="2000" b="0" kern="1200" dirty="0">
              <a:solidFill>
                <a:srgbClr val="0CB393"/>
              </a:solidFill>
              <a:latin typeface="Arial" panose="020B0604020202020204" pitchFamily="34" charset="0"/>
              <a:cs typeface="Arial" panose="020B0604020202020204" pitchFamily="34" charset="0"/>
            </a:rPr>
            <a:t>IX Sesión del Comité de Valores Cívicos y Éticos, </a:t>
          </a:r>
          <a:r>
            <a:rPr lang="es-ES" sz="2000" b="0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en la cual se dieron a conocer las actividades realizadas durante el periodo mayo – agosto 2024.</a:t>
          </a:r>
          <a:endParaRPr lang="es-MX" sz="2000" b="0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794695" y="977962"/>
        <a:ext cx="2479386" cy="32942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688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1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12"/>
              <a:buFont typeface="Calibri"/>
              <a:buNone/>
              <a:defRPr sz="581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/>
            </a:lvl1pPr>
            <a:lvl2pPr lvl="1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/>
            </a:lvl2pPr>
            <a:lvl3pPr lvl="2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/>
            </a:lvl3pPr>
            <a:lvl4pPr lvl="3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4pPr>
            <a:lvl5pPr lvl="4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5pPr>
            <a:lvl6pPr lvl="5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6pPr>
            <a:lvl7pPr lvl="6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7pPr>
            <a:lvl8pPr lvl="7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8pPr>
            <a:lvl9pPr lvl="8" algn="ctr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9pPr>
          </a:lstStyle>
          <a:p>
            <a:endParaRPr/>
          </a:p>
        </p:txBody>
      </p:sp>
      <p:sp>
        <p:nvSpPr>
          <p:cNvPr id="18" name="Google Shape;18;p31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1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1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5"/>
          <p:cNvSpPr txBox="1">
            <a:spLocks noGrp="1"/>
          </p:cNvSpPr>
          <p:nvPr>
            <p:ph type="title"/>
          </p:nvPr>
        </p:nvSpPr>
        <p:spPr>
          <a:xfrm rot="5400000">
            <a:off x="4623595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5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65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65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65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8CC7-59FD-8349-8330-3CDC524F45E3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6900C-EB63-0041-BDF2-73F8E737FFC6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612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7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3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8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8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4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4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4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4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4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4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5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5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3" name="Google Shape;193;p5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50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95" name="Google Shape;195;p50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5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5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5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5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5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5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5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3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1" name="Google Shape;211;p53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2" name="Google Shape;212;p5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54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18" name="Google Shape;218;p54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19" name="Google Shape;219;p5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2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2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2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5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5" name="Google Shape;225;p5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5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5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6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56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5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5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5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81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25"/>
            </a:lvl1pPr>
            <a:lvl2pPr marL="442930" indent="0" algn="ctr">
              <a:buNone/>
              <a:defRPr sz="1938"/>
            </a:lvl2pPr>
            <a:lvl3pPr marL="885861" indent="0" algn="ctr">
              <a:buNone/>
              <a:defRPr sz="1744"/>
            </a:lvl3pPr>
            <a:lvl4pPr marL="1328790" indent="0" algn="ctr">
              <a:buNone/>
              <a:defRPr sz="1550"/>
            </a:lvl4pPr>
            <a:lvl5pPr marL="1771721" indent="0" algn="ctr">
              <a:buNone/>
              <a:defRPr sz="1550"/>
            </a:lvl5pPr>
            <a:lvl6pPr marL="2214651" indent="0" algn="ctr">
              <a:buNone/>
              <a:defRPr sz="1550"/>
            </a:lvl6pPr>
            <a:lvl7pPr marL="2657582" indent="0" algn="ctr">
              <a:buNone/>
              <a:defRPr sz="1550"/>
            </a:lvl7pPr>
            <a:lvl8pPr marL="3100511" indent="0" algn="ctr">
              <a:buNone/>
              <a:defRPr sz="1550"/>
            </a:lvl8pPr>
            <a:lvl9pPr marL="3543442" indent="0" algn="ctr">
              <a:buNone/>
              <a:defRPr sz="155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4A27A-C065-A544-9B77-D23FF66B1DCF}" type="datetimeFigureOut">
              <a:rPr lang="es-MX" smtClean="0"/>
              <a:t>26/02/2025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F697-AC57-EF4D-B637-5D0C69163FC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9557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_001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7"/>
          <p:cNvSpPr txBox="1">
            <a:spLocks noGrp="1"/>
          </p:cNvSpPr>
          <p:nvPr>
            <p:ph type="ctrTitle"/>
          </p:nvPr>
        </p:nvSpPr>
        <p:spPr>
          <a:xfrm>
            <a:off x="1143000" y="1219200"/>
            <a:ext cx="6858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22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67"/>
          <p:cNvSpPr txBox="1">
            <a:spLocks noGrp="1"/>
          </p:cNvSpPr>
          <p:nvPr>
            <p:ph type="subTitle" idx="1"/>
          </p:nvPr>
        </p:nvSpPr>
        <p:spPr>
          <a:xfrm>
            <a:off x="1143000" y="3221039"/>
            <a:ext cx="6858000" cy="122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240" name="Google Shape;240;p67" descr="Imagen que contiene Texto"/>
          <p:cNvPicPr preferRelativeResize="0"/>
          <p:nvPr/>
        </p:nvPicPr>
        <p:blipFill rotWithShape="1">
          <a:blip r:embed="rId3">
            <a:alphaModFix/>
          </a:blip>
          <a:srcRect l="15286" t="40303" r="14714" b="40112"/>
          <a:stretch/>
        </p:blipFill>
        <p:spPr>
          <a:xfrm>
            <a:off x="3159445" y="5090160"/>
            <a:ext cx="2825114" cy="81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67" descr="Imagen que contiene Texto"/>
          <p:cNvPicPr preferRelativeResize="0"/>
          <p:nvPr/>
        </p:nvPicPr>
        <p:blipFill rotWithShape="1">
          <a:blip r:embed="rId3">
            <a:alphaModFix/>
          </a:blip>
          <a:srcRect l="16555" t="41477" r="56815" b="50713"/>
          <a:stretch/>
        </p:blipFill>
        <p:spPr>
          <a:xfrm>
            <a:off x="3832191" y="1305391"/>
            <a:ext cx="1479619" cy="447174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67"/>
          <p:cNvSpPr/>
          <p:nvPr/>
        </p:nvSpPr>
        <p:spPr>
          <a:xfrm>
            <a:off x="3856121" y="401020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_002">
  <p:cSld name="Título_00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8"/>
          <p:cNvSpPr txBox="1">
            <a:spLocks noGrp="1"/>
          </p:cNvSpPr>
          <p:nvPr>
            <p:ph type="ctrTitle"/>
          </p:nvPr>
        </p:nvSpPr>
        <p:spPr>
          <a:xfrm>
            <a:off x="1143000" y="1272541"/>
            <a:ext cx="6858000" cy="1954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3408"/>
              </a:buClr>
              <a:buSzPts val="2250"/>
              <a:buFont typeface="Arial"/>
              <a:buNone/>
              <a:defRPr sz="225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68"/>
          <p:cNvSpPr txBox="1">
            <a:spLocks noGrp="1"/>
          </p:cNvSpPr>
          <p:nvPr>
            <p:ph type="subTitle" idx="1"/>
          </p:nvPr>
        </p:nvSpPr>
        <p:spPr>
          <a:xfrm>
            <a:off x="1143000" y="3319010"/>
            <a:ext cx="6858000" cy="124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13408"/>
              </a:buClr>
              <a:buSzPts val="1200"/>
              <a:buNone/>
              <a:defRPr sz="120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6" name="Google Shape;246;p68"/>
          <p:cNvSpPr/>
          <p:nvPr/>
        </p:nvSpPr>
        <p:spPr>
          <a:xfrm>
            <a:off x="3856121" y="401020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68" descr="Texto"/>
          <p:cNvPicPr preferRelativeResize="0"/>
          <p:nvPr/>
        </p:nvPicPr>
        <p:blipFill rotWithShape="1">
          <a:blip r:embed="rId3">
            <a:alphaModFix/>
          </a:blip>
          <a:srcRect l="14454" t="39710" r="13741" b="38727"/>
          <a:stretch/>
        </p:blipFill>
        <p:spPr>
          <a:xfrm>
            <a:off x="3159000" y="5101200"/>
            <a:ext cx="2628944" cy="81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68" descr="Dibujo abstracto de colores&#10;&#10;Descripción generada automáticamente con confianza baj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9254" y="1404256"/>
            <a:ext cx="1285493" cy="4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Guinda_003">
  <p:cSld name="Título Guinda_00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69"/>
          <p:cNvSpPr txBox="1">
            <a:spLocks noGrp="1"/>
          </p:cNvSpPr>
          <p:nvPr>
            <p:ph type="ctrTitle"/>
          </p:nvPr>
        </p:nvSpPr>
        <p:spPr>
          <a:xfrm>
            <a:off x="1143000" y="1701800"/>
            <a:ext cx="6858000" cy="190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Font typeface="Arial"/>
              <a:buNone/>
              <a:defRPr sz="22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69"/>
          <p:cNvSpPr txBox="1">
            <a:spLocks noGrp="1"/>
          </p:cNvSpPr>
          <p:nvPr>
            <p:ph type="subTitle" idx="1"/>
          </p:nvPr>
        </p:nvSpPr>
        <p:spPr>
          <a:xfrm>
            <a:off x="1143000" y="3703639"/>
            <a:ext cx="6858000" cy="1220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2" name="Google Shape;252;p69"/>
          <p:cNvSpPr/>
          <p:nvPr/>
        </p:nvSpPr>
        <p:spPr>
          <a:xfrm>
            <a:off x="3856121" y="449280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3" name="Google Shape;253;p69" descr="Imagen que contiene Texto"/>
          <p:cNvPicPr preferRelativeResize="0"/>
          <p:nvPr/>
        </p:nvPicPr>
        <p:blipFill rotWithShape="1">
          <a:blip r:embed="rId3">
            <a:alphaModFix/>
          </a:blip>
          <a:srcRect l="16555" t="41477" r="56815" b="50713"/>
          <a:stretch/>
        </p:blipFill>
        <p:spPr>
          <a:xfrm>
            <a:off x="3832191" y="1609723"/>
            <a:ext cx="1479619" cy="447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Blanco_004">
  <p:cSld name="Título Blanco_00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70"/>
          <p:cNvSpPr txBox="1">
            <a:spLocks noGrp="1"/>
          </p:cNvSpPr>
          <p:nvPr>
            <p:ph type="ctrTitle"/>
          </p:nvPr>
        </p:nvSpPr>
        <p:spPr>
          <a:xfrm>
            <a:off x="1143000" y="1754777"/>
            <a:ext cx="6858000" cy="1822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13408"/>
              </a:buClr>
              <a:buSzPts val="2250"/>
              <a:buFont typeface="Arial"/>
              <a:buNone/>
              <a:defRPr sz="225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70"/>
          <p:cNvSpPr txBox="1">
            <a:spLocks noGrp="1"/>
          </p:cNvSpPr>
          <p:nvPr>
            <p:ph type="subTitle" idx="1"/>
          </p:nvPr>
        </p:nvSpPr>
        <p:spPr>
          <a:xfrm>
            <a:off x="1143000" y="3669530"/>
            <a:ext cx="6858000" cy="124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413408"/>
              </a:buClr>
              <a:buSzPts val="1200"/>
              <a:buNone/>
              <a:defRPr sz="1200">
                <a:solidFill>
                  <a:srgbClr val="41340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57" name="Google Shape;257;p70"/>
          <p:cNvSpPr/>
          <p:nvPr/>
        </p:nvSpPr>
        <p:spPr>
          <a:xfrm>
            <a:off x="3856121" y="4360724"/>
            <a:ext cx="1431758" cy="66946"/>
          </a:xfrm>
          <a:prstGeom prst="rect">
            <a:avLst/>
          </a:prstGeom>
          <a:solidFill>
            <a:srgbClr val="BE722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70" descr="Dibujo abstracto de colores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29254" y="1754776"/>
            <a:ext cx="1285493" cy="44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7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1"/>
          <p:cNvSpPr txBox="1">
            <a:spLocks noGrp="1"/>
          </p:cNvSpPr>
          <p:nvPr>
            <p:ph type="body" idx="1"/>
          </p:nvPr>
        </p:nvSpPr>
        <p:spPr>
          <a:xfrm>
            <a:off x="628650" y="1874521"/>
            <a:ext cx="7886700" cy="432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bg>
      <p:bgPr>
        <a:solidFill>
          <a:schemeClr val="l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Contenido con título">
  <p:cSld name="4_Contenido con título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73"/>
          <p:cNvSpPr/>
          <p:nvPr/>
        </p:nvSpPr>
        <p:spPr>
          <a:xfrm>
            <a:off x="5586413" y="0"/>
            <a:ext cx="2143125" cy="6858000"/>
          </a:xfrm>
          <a:prstGeom prst="parallelogram">
            <a:avLst>
              <a:gd name="adj" fmla="val 0"/>
            </a:avLst>
          </a:prstGeom>
          <a:solidFill>
            <a:srgbClr val="F2F2F2">
              <a:alpha val="29803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73"/>
          <p:cNvSpPr/>
          <p:nvPr/>
        </p:nvSpPr>
        <p:spPr>
          <a:xfrm>
            <a:off x="3490734" y="507334"/>
            <a:ext cx="5653266" cy="484955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73"/>
          <p:cNvSpPr/>
          <p:nvPr/>
        </p:nvSpPr>
        <p:spPr>
          <a:xfrm>
            <a:off x="12" y="1"/>
            <a:ext cx="3490722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73"/>
          <p:cNvSpPr txBox="1">
            <a:spLocks noGrp="1"/>
          </p:cNvSpPr>
          <p:nvPr>
            <p:ph type="title"/>
          </p:nvPr>
        </p:nvSpPr>
        <p:spPr>
          <a:xfrm>
            <a:off x="819150" y="1885126"/>
            <a:ext cx="2301625" cy="209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  <a:defRPr sz="3300" b="1" i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73"/>
          <p:cNvSpPr txBox="1">
            <a:spLocks noGrp="1"/>
          </p:cNvSpPr>
          <p:nvPr>
            <p:ph type="body" idx="1"/>
          </p:nvPr>
        </p:nvSpPr>
        <p:spPr>
          <a:xfrm>
            <a:off x="4888897" y="943430"/>
            <a:ext cx="3490722" cy="3977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1pPr>
            <a:lvl2pPr marL="914400" lvl="1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2pPr>
            <a:lvl3pPr marL="1371600" lvl="2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marL="1828800" lvl="3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4pPr>
            <a:lvl5pPr marL="2286000" lvl="4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9" name="Google Shape;269;p73"/>
          <p:cNvSpPr txBox="1">
            <a:spLocks noGrp="1"/>
          </p:cNvSpPr>
          <p:nvPr>
            <p:ph type="dt" idx="10"/>
          </p:nvPr>
        </p:nvSpPr>
        <p:spPr>
          <a:xfrm>
            <a:off x="5125594" y="6446839"/>
            <a:ext cx="19386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73"/>
          <p:cNvSpPr txBox="1">
            <a:spLocks noGrp="1"/>
          </p:cNvSpPr>
          <p:nvPr>
            <p:ph type="ftr" idx="11"/>
          </p:nvPr>
        </p:nvSpPr>
        <p:spPr>
          <a:xfrm>
            <a:off x="822960" y="6446839"/>
            <a:ext cx="36347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73"/>
          <p:cNvSpPr txBox="1">
            <a:spLocks noGrp="1"/>
          </p:cNvSpPr>
          <p:nvPr>
            <p:ph type="sldNum" idx="12"/>
          </p:nvPr>
        </p:nvSpPr>
        <p:spPr>
          <a:xfrm>
            <a:off x="7781752" y="6446839"/>
            <a:ext cx="5850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272" name="Google Shape;272;p73"/>
          <p:cNvSpPr/>
          <p:nvPr/>
        </p:nvSpPr>
        <p:spPr>
          <a:xfrm>
            <a:off x="3277688" y="2322780"/>
            <a:ext cx="1011284" cy="121866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8"/>
          <p:cNvSpPr txBox="1"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12"/>
              <a:buFont typeface="Calibri"/>
              <a:buNone/>
              <a:defRPr sz="5812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8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938"/>
              <a:buNone/>
              <a:defRPr sz="1937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744"/>
              <a:buNone/>
              <a:defRPr sz="174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rgbClr val="888888"/>
              </a:buClr>
              <a:buSzPts val="1550"/>
              <a:buNone/>
              <a:defRPr sz="15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8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8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8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leyenda" type="picTx">
  <p:cSld name="PICTURE_WITH_CAPTION_TEXT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4"/>
          <p:cNvSpPr/>
          <p:nvPr/>
        </p:nvSpPr>
        <p:spPr>
          <a:xfrm>
            <a:off x="0" y="4578350"/>
            <a:ext cx="9141619" cy="22796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74"/>
          <p:cNvSpPr>
            <a:spLocks noGrp="1"/>
          </p:cNvSpPr>
          <p:nvPr>
            <p:ph type="pic" idx="2"/>
          </p:nvPr>
        </p:nvSpPr>
        <p:spPr>
          <a:xfrm>
            <a:off x="12" y="0"/>
            <a:ext cx="9143989" cy="45783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76" name="Google Shape;276;p74"/>
          <p:cNvSpPr txBox="1">
            <a:spLocks noGrp="1"/>
          </p:cNvSpPr>
          <p:nvPr>
            <p:ph type="title"/>
          </p:nvPr>
        </p:nvSpPr>
        <p:spPr>
          <a:xfrm>
            <a:off x="822960" y="4799362"/>
            <a:ext cx="7585234" cy="743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  <a:defRPr sz="3300" b="1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74"/>
          <p:cNvSpPr txBox="1">
            <a:spLocks noGrp="1"/>
          </p:cNvSpPr>
          <p:nvPr>
            <p:ph type="body" idx="1"/>
          </p:nvPr>
        </p:nvSpPr>
        <p:spPr>
          <a:xfrm>
            <a:off x="822959" y="5715000"/>
            <a:ext cx="758494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50"/>
              <a:buNone/>
              <a:defRPr sz="135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278" name="Google Shape;278;p7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74"/>
          <p:cNvSpPr txBox="1">
            <a:spLocks noGrp="1"/>
          </p:cNvSpPr>
          <p:nvPr>
            <p:ph type="ftr" idx="11"/>
          </p:nvPr>
        </p:nvSpPr>
        <p:spPr>
          <a:xfrm>
            <a:off x="822959" y="6446839"/>
            <a:ext cx="511369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7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sp>
        <p:nvSpPr>
          <p:cNvPr id="281" name="Google Shape;281;p74"/>
          <p:cNvSpPr/>
          <p:nvPr/>
        </p:nvSpPr>
        <p:spPr>
          <a:xfrm>
            <a:off x="2652713" y="4535901"/>
            <a:ext cx="3838575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9"/>
          <p:cNvSpPr txBox="1">
            <a:spLocks noGrp="1"/>
          </p:cNvSpPr>
          <p:nvPr>
            <p:ph type="body" idx="1"/>
          </p:nvPr>
        </p:nvSpPr>
        <p:spPr>
          <a:xfrm>
            <a:off x="628650" y="1825626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59"/>
          <p:cNvSpPr txBox="1">
            <a:spLocks noGrp="1"/>
          </p:cNvSpPr>
          <p:nvPr>
            <p:ph type="body" idx="2"/>
          </p:nvPr>
        </p:nvSpPr>
        <p:spPr>
          <a:xfrm>
            <a:off x="4629150" y="1825626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59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9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9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0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0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 b="1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 b="1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 b="1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9pPr>
          </a:lstStyle>
          <a:p>
            <a:endParaRPr/>
          </a:p>
        </p:txBody>
      </p:sp>
      <p:sp>
        <p:nvSpPr>
          <p:cNvPr id="48" name="Google Shape;48;p60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60"/>
          <p:cNvSpPr txBox="1">
            <a:spLocks noGrp="1"/>
          </p:cNvSpPr>
          <p:nvPr>
            <p:ph type="body" idx="3"/>
          </p:nvPr>
        </p:nvSpPr>
        <p:spPr>
          <a:xfrm>
            <a:off x="4629151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325"/>
              <a:buNone/>
              <a:defRPr sz="2325" b="1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None/>
              <a:defRPr sz="1937" b="1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None/>
              <a:defRPr sz="1744" b="1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 b="1"/>
            </a:lvl9pPr>
          </a:lstStyle>
          <a:p>
            <a:endParaRPr/>
          </a:p>
        </p:txBody>
      </p:sp>
      <p:sp>
        <p:nvSpPr>
          <p:cNvPr id="50" name="Google Shape;50;p60"/>
          <p:cNvSpPr txBox="1">
            <a:spLocks noGrp="1"/>
          </p:cNvSpPr>
          <p:nvPr>
            <p:ph type="body" idx="4"/>
          </p:nvPr>
        </p:nvSpPr>
        <p:spPr>
          <a:xfrm>
            <a:off x="4629151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0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60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0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1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1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1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2"/>
          <p:cNvSpPr txBox="1"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62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2545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3100"/>
              <a:buChar char="•"/>
              <a:defRPr sz="3100"/>
            </a:lvl1pPr>
            <a:lvl2pPr marL="914400" lvl="1" indent="-400875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713"/>
              <a:buChar char="•"/>
              <a:defRPr sz="2713"/>
            </a:lvl2pPr>
            <a:lvl3pPr marL="1371600" lvl="2" indent="-376237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325"/>
              <a:buChar char="•"/>
              <a:defRPr sz="2325"/>
            </a:lvl3pPr>
            <a:lvl4pPr marL="1828800" lvl="3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4pPr>
            <a:lvl5pPr marL="2286000" lvl="4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5pPr>
            <a:lvl6pPr marL="2743200" lvl="5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6pPr>
            <a:lvl7pPr marL="3200400" lvl="6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7pPr>
            <a:lvl8pPr marL="3657600" lvl="7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8pPr>
            <a:lvl9pPr marL="4114800" lvl="8" indent="-351663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Char char="•"/>
              <a:defRPr sz="1937"/>
            </a:lvl9pPr>
          </a:lstStyle>
          <a:p>
            <a:endParaRPr/>
          </a:p>
        </p:txBody>
      </p:sp>
      <p:sp>
        <p:nvSpPr>
          <p:cNvPr id="61" name="Google Shape;61;p6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357"/>
              <a:buNone/>
              <a:defRPr sz="1357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9pPr>
          </a:lstStyle>
          <a:p>
            <a:endParaRPr/>
          </a:p>
        </p:txBody>
      </p:sp>
      <p:sp>
        <p:nvSpPr>
          <p:cNvPr id="62" name="Google Shape;62;p62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2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2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3"/>
          <p:cNvSpPr txBox="1">
            <a:spLocks noGrp="1"/>
          </p:cNvSpPr>
          <p:nvPr>
            <p:ph type="title"/>
          </p:nvPr>
        </p:nvSpPr>
        <p:spPr>
          <a:xfrm>
            <a:off x="629841" y="457201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Calibri"/>
              <a:buNone/>
              <a:defRPr sz="31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3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550"/>
              <a:buNone/>
              <a:defRPr sz="1550"/>
            </a:lvl1pPr>
            <a:lvl2pPr marL="914400" lvl="1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357"/>
              <a:buNone/>
              <a:defRPr sz="1357"/>
            </a:lvl2pPr>
            <a:lvl3pPr marL="1371600" lvl="2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162"/>
              <a:buNone/>
              <a:defRPr sz="1162"/>
            </a:lvl3pPr>
            <a:lvl4pPr marL="1828800" lvl="3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4pPr>
            <a:lvl5pPr marL="2286000" lvl="4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5pPr>
            <a:lvl6pPr marL="2743200" lvl="5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6pPr>
            <a:lvl7pPr marL="3200400" lvl="6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7pPr>
            <a:lvl8pPr marL="3657600" lvl="7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8pPr>
            <a:lvl9pPr marL="4114800" lvl="8" indent="-2286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968"/>
              <a:buNone/>
              <a:defRPr sz="968"/>
            </a:lvl9pPr>
          </a:lstStyle>
          <a:p>
            <a:endParaRPr/>
          </a:p>
        </p:txBody>
      </p:sp>
      <p:sp>
        <p:nvSpPr>
          <p:cNvPr id="69" name="Google Shape;69;p63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63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3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64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5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64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64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64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63"/>
              <a:buFont typeface="Calibri"/>
              <a:buNone/>
              <a:defRPr sz="426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628650" y="1825626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0875" algn="l" rtl="0">
              <a:lnSpc>
                <a:spcPct val="90000"/>
              </a:lnSpc>
              <a:spcBef>
                <a:spcPts val="968"/>
              </a:spcBef>
              <a:spcAft>
                <a:spcPts val="0"/>
              </a:spcAft>
              <a:buClr>
                <a:schemeClr val="dk1"/>
              </a:buClr>
              <a:buSzPts val="2713"/>
              <a:buFont typeface="Arial"/>
              <a:buChar char="•"/>
              <a:defRPr sz="27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76237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2325"/>
              <a:buFont typeface="Arial"/>
              <a:buChar char="•"/>
              <a:defRPr sz="23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1663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938"/>
              <a:buFont typeface="Arial"/>
              <a:buChar char="•"/>
              <a:defRPr sz="193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9344" algn="l" rtl="0">
              <a:lnSpc>
                <a:spcPct val="90000"/>
              </a:lnSpc>
              <a:spcBef>
                <a:spcPts val="484"/>
              </a:spcBef>
              <a:spcAft>
                <a:spcPts val="0"/>
              </a:spcAft>
              <a:buClr>
                <a:schemeClr val="dk1"/>
              </a:buClr>
              <a:buSzPts val="1744"/>
              <a:buFont typeface="Arial"/>
              <a:buChar char="•"/>
              <a:defRPr sz="174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162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9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1" name="Google Shape;161;p3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Google Shape;162;p3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Google Shape;163;p3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Google Shape;164;p3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9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6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6" name="Google Shape;236;p6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26" Type="http://schemas.openxmlformats.org/officeDocument/2006/relationships/image" Target="../media/image41.png"/><Relationship Id="rId3" Type="http://schemas.openxmlformats.org/officeDocument/2006/relationships/image" Target="../media/image27.png"/><Relationship Id="rId21" Type="http://schemas.microsoft.com/office/2007/relationships/hdphoto" Target="../media/hdphoto8.wdp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17" Type="http://schemas.microsoft.com/office/2007/relationships/hdphoto" Target="../media/hdphoto6.wdp"/><Relationship Id="rId25" Type="http://schemas.microsoft.com/office/2007/relationships/hdphoto" Target="../media/hdphoto9.wdp"/><Relationship Id="rId2" Type="http://schemas.openxmlformats.org/officeDocument/2006/relationships/image" Target="../media/image26.png"/><Relationship Id="rId16" Type="http://schemas.openxmlformats.org/officeDocument/2006/relationships/image" Target="../media/image35.png"/><Relationship Id="rId20" Type="http://schemas.openxmlformats.org/officeDocument/2006/relationships/image" Target="../media/image37.png"/><Relationship Id="rId29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microsoft.com/office/2007/relationships/hdphoto" Target="../media/hdphoto4.wdp"/><Relationship Id="rId24" Type="http://schemas.openxmlformats.org/officeDocument/2006/relationships/image" Target="../media/image40.png"/><Relationship Id="rId5" Type="http://schemas.openxmlformats.org/officeDocument/2006/relationships/image" Target="../media/image28.png"/><Relationship Id="rId15" Type="http://schemas.microsoft.com/office/2007/relationships/hdphoto" Target="../media/hdphoto5.wdp"/><Relationship Id="rId23" Type="http://schemas.openxmlformats.org/officeDocument/2006/relationships/image" Target="../media/image39.png"/><Relationship Id="rId28" Type="http://schemas.openxmlformats.org/officeDocument/2006/relationships/image" Target="../media/image43.png"/><Relationship Id="rId10" Type="http://schemas.openxmlformats.org/officeDocument/2006/relationships/image" Target="../media/image31.png"/><Relationship Id="rId19" Type="http://schemas.microsoft.com/office/2007/relationships/hdphoto" Target="../media/hdphoto7.wdp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openxmlformats.org/officeDocument/2006/relationships/image" Target="../media/image34.png"/><Relationship Id="rId22" Type="http://schemas.openxmlformats.org/officeDocument/2006/relationships/image" Target="../media/image38.png"/><Relationship Id="rId27" Type="http://schemas.openxmlformats.org/officeDocument/2006/relationships/image" Target="../media/image42.png"/><Relationship Id="rId30" Type="http://schemas.openxmlformats.org/officeDocument/2006/relationships/hyperlink" Target="https://drive.google.com/file/d/1YTkvjcsUt1kztcjereLhyzM2Fj6Yw14m/view?usp=shari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bRkKc45xYckQPpOyFLI_0DO4fa5MHzyq/view?usp=drive_link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1022792" y="2349884"/>
            <a:ext cx="7098418" cy="748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26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DEL RECTOR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0FECC-E690-8F41-98F6-25C1057B0BE0}"/>
              </a:ext>
            </a:extLst>
          </p:cNvPr>
          <p:cNvSpPr txBox="1"/>
          <p:nvPr/>
        </p:nvSpPr>
        <p:spPr>
          <a:xfrm>
            <a:off x="1459610" y="3759771"/>
            <a:ext cx="6224781" cy="509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13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SEPTIEMBRE-DICIEMBRE 2024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659789" y="3184032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659788" y="3428102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3F2379-1827-C309-565C-4123133D9546}"/>
              </a:ext>
            </a:extLst>
          </p:cNvPr>
          <p:cNvSpPr txBox="1"/>
          <p:nvPr/>
        </p:nvSpPr>
        <p:spPr>
          <a:xfrm>
            <a:off x="3303062" y="1688343"/>
            <a:ext cx="2537874" cy="509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032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713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PUNTO. 5.3.</a:t>
            </a:r>
          </a:p>
        </p:txBody>
      </p:sp>
    </p:spTree>
    <p:extLst>
      <p:ext uri="{BB962C8B-B14F-4D97-AF65-F5344CB8AC3E}">
        <p14:creationId xmlns:p14="http://schemas.microsoft.com/office/powerpoint/2010/main" val="2495272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8628A-014F-15EA-1CA5-C592B8B22C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6058E02C-B5E0-5296-64AA-4DA91F8AE69E}"/>
              </a:ext>
            </a:extLst>
          </p:cNvPr>
          <p:cNvSpPr txBox="1"/>
          <p:nvPr/>
        </p:nvSpPr>
        <p:spPr>
          <a:xfrm>
            <a:off x="1479665" y="805154"/>
            <a:ext cx="61847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3250"/>
            <a:r>
              <a:rPr lang="es-MX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CONFERENCIA </a:t>
            </a:r>
          </a:p>
          <a:p>
            <a:pPr algn="ctr" defTabSz="403250"/>
            <a:r>
              <a:rPr lang="es-MX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“INTELIGENCIA EMOCIONAL”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05F7C74-5140-0B37-553E-A1AF814EFA01}"/>
              </a:ext>
            </a:extLst>
          </p:cNvPr>
          <p:cNvSpPr/>
          <p:nvPr/>
        </p:nvSpPr>
        <p:spPr>
          <a:xfrm>
            <a:off x="0" y="3050443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98C5923-68D1-B1FB-17AE-FAF70159CC56}"/>
              </a:ext>
            </a:extLst>
          </p:cNvPr>
          <p:cNvSpPr/>
          <p:nvPr/>
        </p:nvSpPr>
        <p:spPr>
          <a:xfrm>
            <a:off x="5335106" y="6175400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20635D7-76F8-3915-26C7-84D1155DAB48}"/>
              </a:ext>
            </a:extLst>
          </p:cNvPr>
          <p:cNvSpPr txBox="1"/>
          <p:nvPr/>
        </p:nvSpPr>
        <p:spPr>
          <a:xfrm>
            <a:off x="392467" y="1783928"/>
            <a:ext cx="8106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/>
              <a:t> Como parte del programa de formación integral que promueve la Rectoría para nuestros estudiantes, y a fin de desarrollar sus habilidades blandas, se llevó a cabo la conferencia de Inteligencia Emocional dirigida por la Psicóloga invitada, Minerva Ponce, donde participaron más de 80 estudiantes.</a:t>
            </a:r>
            <a:endParaRPr lang="es-MX" b="1" dirty="0">
              <a:solidFill>
                <a:srgbClr val="C0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064D5D8-AFE2-C70D-CA01-89FC215BA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921" y="3050443"/>
            <a:ext cx="2443008" cy="305375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61A63E-8375-E662-4AE3-7FCF4FA92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615" y="3287047"/>
            <a:ext cx="2443200" cy="30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025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16"/>
          <p:cNvSpPr txBox="1"/>
          <p:nvPr/>
        </p:nvSpPr>
        <p:spPr>
          <a:xfrm>
            <a:off x="1115765" y="934933"/>
            <a:ext cx="691247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000"/>
              <a:buFont typeface="Arial"/>
              <a:buNone/>
            </a:pPr>
            <a:r>
              <a:rPr lang="es-ES" sz="2400" b="1" dirty="0">
                <a:solidFill>
                  <a:schemeClr val="tx1"/>
                </a:solidFill>
              </a:rPr>
              <a:t>VINCULACIÓN MAQUILAS TETAKAWI-UTG</a:t>
            </a:r>
            <a:endParaRPr sz="2400" b="1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pic>
        <p:nvPicPr>
          <p:cNvPr id="459" name="Google Shape;45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5989" y="3090023"/>
            <a:ext cx="3175214" cy="2302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2799" y="3090024"/>
            <a:ext cx="3266801" cy="230292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16"/>
          <p:cNvSpPr txBox="1"/>
          <p:nvPr/>
        </p:nvSpPr>
        <p:spPr>
          <a:xfrm>
            <a:off x="742862" y="1549552"/>
            <a:ext cx="7658276" cy="1130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Personal de Recursos Humanos de </a:t>
            </a:r>
            <a:r>
              <a:rPr lang="es-ES" sz="1800" b="1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Tetakawi</a:t>
            </a:r>
            <a:r>
              <a:rPr lang="es-E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en coordinación con la Dirección de Vinculación de nuestra universidad, brindaron información referente al proceso de colocación de estadías que están por iniciar los </a:t>
            </a:r>
            <a:r>
              <a:rPr lang="es-ES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114</a:t>
            </a:r>
            <a:r>
              <a:rPr lang="es-ES" sz="18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s-ES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estudiantes de las cuatro carreras.</a:t>
            </a:r>
            <a:endParaRPr sz="1800" b="1" dirty="0"/>
          </a:p>
        </p:txBody>
      </p:sp>
      <p:sp>
        <p:nvSpPr>
          <p:cNvPr id="462" name="Google Shape;462;p16"/>
          <p:cNvSpPr/>
          <p:nvPr/>
        </p:nvSpPr>
        <p:spPr>
          <a:xfrm>
            <a:off x="615191" y="2833164"/>
            <a:ext cx="3956810" cy="2816638"/>
          </a:xfrm>
          <a:prstGeom prst="frame">
            <a:avLst>
              <a:gd name="adj1" fmla="val 5450"/>
            </a:avLst>
          </a:prstGeom>
          <a:gradFill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>
            <a:off x="4645622" y="2833164"/>
            <a:ext cx="3956810" cy="2816638"/>
          </a:xfrm>
          <a:prstGeom prst="frame">
            <a:avLst>
              <a:gd name="adj1" fmla="val 5450"/>
            </a:avLst>
          </a:prstGeom>
          <a:gradFill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5B928A-9AB3-304C-F3D9-1403E8A75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49F945B-6438-8439-EB95-108181CCF176}"/>
              </a:ext>
            </a:extLst>
          </p:cNvPr>
          <p:cNvSpPr txBox="1"/>
          <p:nvPr/>
        </p:nvSpPr>
        <p:spPr>
          <a:xfrm>
            <a:off x="855691" y="719030"/>
            <a:ext cx="74326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kern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COLOCADOS EN ESTADÍAS POR CARRERA</a:t>
            </a:r>
          </a:p>
          <a:p>
            <a:pPr algn="ctr"/>
            <a:r>
              <a:rPr lang="es-MX" sz="20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SEPTIEMBRE-DICIEMBRE 2024</a:t>
            </a:r>
            <a:endParaRPr lang="es-MX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F49A243-755A-2487-F769-2F2F9982929B}"/>
              </a:ext>
            </a:extLst>
          </p:cNvPr>
          <p:cNvSpPr txBox="1"/>
          <p:nvPr/>
        </p:nvSpPr>
        <p:spPr>
          <a:xfrm>
            <a:off x="5798372" y="5045870"/>
            <a:ext cx="3345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b="1" i="0" dirty="0">
                <a:solidFill>
                  <a:srgbClr val="C00000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MX" sz="3200" b="1" dirty="0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OTAL: </a:t>
            </a:r>
            <a:r>
              <a:rPr lang="es-MX" sz="4000" b="1" dirty="0">
                <a:solidFill>
                  <a:srgbClr val="C00000"/>
                </a:solidFill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  <a:endParaRPr lang="es-MX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55048B69-AA2C-83CC-9711-FE67966741C1}"/>
              </a:ext>
            </a:extLst>
          </p:cNvPr>
          <p:cNvGraphicFramePr>
            <a:graphicFrameLocks/>
          </p:cNvGraphicFramePr>
          <p:nvPr/>
        </p:nvGraphicFramePr>
        <p:xfrm>
          <a:off x="4192171" y="151974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540876FD-EEC8-E6E8-DBB8-BD3100D9062B}"/>
              </a:ext>
            </a:extLst>
          </p:cNvPr>
          <p:cNvGraphicFramePr>
            <a:graphicFrameLocks noGrp="1"/>
          </p:cNvGraphicFramePr>
          <p:nvPr/>
        </p:nvGraphicFramePr>
        <p:xfrm>
          <a:off x="1186651" y="4625982"/>
          <a:ext cx="3812344" cy="15201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21225">
                  <a:extLst>
                    <a:ext uri="{9D8B030D-6E8A-4147-A177-3AD203B41FA5}">
                      <a16:colId xmlns:a16="http://schemas.microsoft.com/office/drawing/2014/main" val="1578729611"/>
                    </a:ext>
                  </a:extLst>
                </a:gridCol>
                <a:gridCol w="1691119">
                  <a:extLst>
                    <a:ext uri="{9D8B030D-6E8A-4147-A177-3AD203B41FA5}">
                      <a16:colId xmlns:a16="http://schemas.microsoft.com/office/drawing/2014/main" val="2924123194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CARRERA</a:t>
                      </a:r>
                      <a:endParaRPr lang="es-MX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ALUMNOS</a:t>
                      </a:r>
                      <a:endParaRPr lang="es-MX" sz="16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233792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FEP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902782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MAE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67552475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7085974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41348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IMA</a:t>
                      </a:r>
                      <a:endParaRPr lang="es-MX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1*</a:t>
                      </a:r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4437948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CECF199F-06C1-5309-B62D-BE956F1ADDE0}"/>
              </a:ext>
            </a:extLst>
          </p:cNvPr>
          <p:cNvSpPr txBox="1"/>
          <p:nvPr/>
        </p:nvSpPr>
        <p:spPr>
          <a:xfrm>
            <a:off x="855691" y="6261588"/>
            <a:ext cx="35903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900" dirty="0"/>
              <a:t>(*) Corresponde a un estudiante modalidad DUAL</a:t>
            </a: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DB68E907-5096-D122-DA7C-0E85D4D5DF4F}"/>
              </a:ext>
            </a:extLst>
          </p:cNvPr>
          <p:cNvGraphicFramePr/>
          <p:nvPr/>
        </p:nvGraphicFramePr>
        <p:xfrm>
          <a:off x="633711" y="1578520"/>
          <a:ext cx="3812344" cy="2865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28175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n 53">
            <a:extLst>
              <a:ext uri="{FF2B5EF4-FFF2-40B4-BE49-F238E27FC236}">
                <a16:creationId xmlns:a16="http://schemas.microsoft.com/office/drawing/2014/main" id="{3FE3D3E8-59CC-4EF3-BA58-E08F95DE6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567" b="37370"/>
          <a:stretch/>
        </p:blipFill>
        <p:spPr>
          <a:xfrm>
            <a:off x="257733" y="2721964"/>
            <a:ext cx="2222500" cy="376518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9B28843D-B673-43A2-91F4-653B09CC5E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3" b="90897" l="1581" r="98478">
                        <a14:foregroundMark x1="2623" y1="55603" x2="15047" y2="56567"/>
                        <a14:foregroundMark x1="1639" y1="55527" x2="2045" y2="55558"/>
                        <a14:foregroundMark x1="15047" y1="56567" x2="30269" y2="56047"/>
                        <a14:foregroundMark x1="30269" y1="56047" x2="37822" y2="56437"/>
                        <a14:foregroundMark x1="37822" y1="56437" x2="45141" y2="55527"/>
                        <a14:foregroundMark x1="55445" y1="56177" x2="63583" y2="56567"/>
                        <a14:foregroundMark x1="63583" y1="56567" x2="71253" y2="55267"/>
                        <a14:foregroundMark x1="71253" y1="55267" x2="78747" y2="55527"/>
                        <a14:foregroundMark x1="78747" y1="55527" x2="85948" y2="55267"/>
                        <a14:foregroundMark x1="85948" y1="55267" x2="98478" y2="56047"/>
                        <a14:foregroundMark x1="98478" y1="56047" x2="98361" y2="56177"/>
                        <a14:foregroundMark x1="42506" y1="10793" x2="39988" y2="10793"/>
                        <a14:foregroundMark x1="17623" y1="72042" x2="37178" y2="74642"/>
                        <a14:foregroundMark x1="37178" y1="74642" x2="61827" y2="73992"/>
                        <a14:foregroundMark x1="61827" y1="73992" x2="79859" y2="74382"/>
                        <a14:foregroundMark x1="20843" y1="89857" x2="62588" y2="90897"/>
                        <a14:foregroundMark x1="62588" y1="90897" x2="76639" y2="88687"/>
                        <a14:foregroundMark x1="80972" y1="72042" x2="23536" y2="69701"/>
                        <a14:foregroundMark x1="20843" y1="67230" x2="82026" y2="76853"/>
                        <a14:foregroundMark x1="71311" y1="69701" x2="81499" y2="74382"/>
                        <a14:backgroundMark x1="52049" y1="20286" x2="55269" y2="19636"/>
                        <a14:backgroundMark x1="41042" y1="17685" x2="41335" y2="17685"/>
                        <a14:backgroundMark x1="2342" y1="54876" x2="1932" y2="55267"/>
                        <a14:backgroundMark x1="1639" y1="55267" x2="1639" y2="55267"/>
                      </a14:backgroundRemoval>
                    </a14:imgEffect>
                  </a14:imgLayer>
                </a14:imgProps>
              </a:ext>
            </a:extLst>
          </a:blip>
          <a:srcRect b="2928"/>
          <a:stretch/>
        </p:blipFill>
        <p:spPr>
          <a:xfrm>
            <a:off x="371284" y="3167759"/>
            <a:ext cx="1602339" cy="70030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id="{4499466F-45C5-4F0F-A59E-4BAD6F69BC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000" b="90000" l="8125" r="94063">
                        <a14:foregroundMark x1="22897" y1="50500" x2="20365" y2="51357"/>
                        <a14:foregroundMark x1="24375" y1="50000" x2="22897" y2="50500"/>
                        <a14:foregroundMark x1="13261" y1="69000" x2="16875" y2="78500"/>
                        <a14:foregroundMark x1="13071" y1="68500" x2="13261" y2="69000"/>
                        <a14:foregroundMark x1="16875" y1="78500" x2="25313" y2="70000"/>
                        <a14:foregroundMark x1="55816" y1="15747" x2="61563" y2="10000"/>
                        <a14:foregroundMark x1="44063" y1="27500" x2="48044" y2="23519"/>
                        <a14:foregroundMark x1="61563" y1="10000" x2="75938" y2="21000"/>
                        <a14:foregroundMark x1="75938" y1="21000" x2="90313" y2="42500"/>
                        <a14:foregroundMark x1="90313" y1="42500" x2="84688" y2="68000"/>
                        <a14:foregroundMark x1="84688" y1="68000" x2="84375" y2="68500"/>
                        <a14:foregroundMark x1="94063" y1="55000" x2="94063" y2="55000"/>
                        <a14:foregroundMark x1="51563" y1="7000" x2="51563" y2="7000"/>
                        <a14:foregroundMark x1="48438" y1="7000" x2="48438" y2="7000"/>
                        <a14:foregroundMark x1="55313" y1="43000" x2="57813" y2="73000"/>
                        <a14:foregroundMark x1="70225" y1="59900" x2="72500" y2="57500"/>
                        <a14:foregroundMark x1="64057" y1="66410" x2="68778" y2="61428"/>
                        <a14:foregroundMark x1="57813" y1="73000" x2="63054" y2="67469"/>
                        <a14:foregroundMark x1="64167" y1="48793" x2="57188" y2="41500"/>
                        <a14:foregroundMark x1="72500" y1="57500" x2="69101" y2="53948"/>
                        <a14:foregroundMark x1="57188" y1="41500" x2="55625" y2="43000"/>
                        <a14:foregroundMark x1="45938" y1="12500" x2="47813" y2="16000"/>
                        <a14:foregroundMark x1="45938" y1="31000" x2="46250" y2="33000"/>
                        <a14:backgroundMark x1="12812" y1="53000" x2="20313" y2="51500"/>
                        <a14:backgroundMark x1="11563" y1="54500" x2="11563" y2="54500"/>
                        <a14:backgroundMark x1="12812" y1="53500" x2="12812" y2="68500"/>
                        <a14:backgroundMark x1="13438" y1="69000" x2="13438" y2="69000"/>
                        <a14:backgroundMark x1="21250" y1="50500" x2="21250" y2="50500"/>
                        <a14:backgroundMark x1="66563" y1="50500" x2="68125" y2="51500"/>
                        <a14:backgroundMark x1="65000" y1="50500" x2="68750" y2="54500"/>
                        <a14:backgroundMark x1="65000" y1="49500" x2="65000" y2="49500"/>
                        <a14:backgroundMark x1="65000" y1="50000" x2="62187" y2="50500"/>
                        <a14:backgroundMark x1="68438" y1="55000" x2="66250" y2="54500"/>
                        <a14:backgroundMark x1="60000" y1="72000" x2="61250" y2="73500"/>
                        <a14:backgroundMark x1="47188" y1="26500" x2="55313" y2="1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7132" y="4054421"/>
            <a:ext cx="1501254" cy="938284"/>
          </a:xfrm>
          <a:prstGeom prst="rect">
            <a:avLst/>
          </a:prstGeom>
        </p:spPr>
      </p:pic>
      <p:pic>
        <p:nvPicPr>
          <p:cNvPr id="60" name="Imagen 59">
            <a:extLst>
              <a:ext uri="{FF2B5EF4-FFF2-40B4-BE49-F238E27FC236}">
                <a16:creationId xmlns:a16="http://schemas.microsoft.com/office/drawing/2014/main" id="{5CBB2DF4-41F5-4903-8491-D7F5C53D53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219" y="5834899"/>
            <a:ext cx="2471902" cy="403412"/>
          </a:xfrm>
          <a:prstGeom prst="rect">
            <a:avLst/>
          </a:prstGeom>
        </p:spPr>
      </p:pic>
      <p:pic>
        <p:nvPicPr>
          <p:cNvPr id="62" name="Imagen 61">
            <a:extLst>
              <a:ext uri="{FF2B5EF4-FFF2-40B4-BE49-F238E27FC236}">
                <a16:creationId xmlns:a16="http://schemas.microsoft.com/office/drawing/2014/main" id="{2D642F61-4968-4779-9726-0527601E3C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675" t="34068" r="21513" b="34976"/>
          <a:stretch/>
        </p:blipFill>
        <p:spPr>
          <a:xfrm>
            <a:off x="2782900" y="2520212"/>
            <a:ext cx="1855695" cy="660471"/>
          </a:xfrm>
          <a:prstGeom prst="rect">
            <a:avLst/>
          </a:prstGeom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70E4A286-C570-41F1-A963-A1F14F4A03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6087" b="56522" l="29747" r="98101">
                        <a14:foregroundMark x1="34599" y1="41739" x2="33755" y2="45217"/>
                        <a14:foregroundMark x1="30048" y1="50435" x2="30169" y2="53913"/>
                        <a14:foregroundMark x1="29747" y1="41739" x2="29868" y2="45217"/>
                        <a14:foregroundMark x1="37131" y1="53913" x2="37131" y2="53913"/>
                        <a14:foregroundMark x1="46414" y1="55652" x2="46414" y2="55652"/>
                        <a14:foregroundMark x1="39241" y1="53913" x2="44093" y2="43478"/>
                        <a14:foregroundMark x1="50633" y1="50435" x2="50633" y2="56522"/>
                        <a14:foregroundMark x1="59149" y1="48818" x2="61392" y2="55652"/>
                        <a14:foregroundMark x1="56540" y1="40870" x2="58001" y2="45321"/>
                        <a14:foregroundMark x1="66878" y1="43938" x2="66878" y2="53913"/>
                        <a14:foregroundMark x1="75316" y1="40870" x2="76160" y2="55652"/>
                        <a14:foregroundMark x1="81857" y1="41739" x2="77215" y2="52174"/>
                        <a14:foregroundMark x1="84599" y1="40870" x2="84810" y2="55652"/>
                        <a14:foregroundMark x1="88819" y1="40000" x2="87342" y2="40870"/>
                        <a14:foregroundMark x1="93460" y1="41739" x2="95081" y2="41739"/>
                        <a14:foregroundMark x1="73418" y1="40870" x2="73207" y2="51304"/>
                        <a14:foregroundMark x1="64135" y1="46087" x2="66878" y2="46957"/>
                        <a14:backgroundMark x1="58017" y1="45217" x2="59705" y2="45217"/>
                        <a14:backgroundMark x1="95992" y1="40000" x2="96624" y2="45217"/>
                        <a14:backgroundMark x1="31646" y1="45217" x2="31646" y2="50435"/>
                      </a14:backgroundRemoval>
                    </a14:imgEffect>
                  </a14:imgLayer>
                </a14:imgProps>
              </a:ext>
            </a:extLst>
          </a:blip>
          <a:srcRect l="26806" t="22430" b="39704"/>
          <a:stretch/>
        </p:blipFill>
        <p:spPr>
          <a:xfrm>
            <a:off x="2837406" y="3448443"/>
            <a:ext cx="1874040" cy="235222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DF917C5B-494F-4AA0-80CA-05F3E7FD8FF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21477"/>
          <a:stretch/>
        </p:blipFill>
        <p:spPr>
          <a:xfrm>
            <a:off x="2722705" y="3884487"/>
            <a:ext cx="1286102" cy="532310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3114A521-952E-4E43-9256-EE6B1E67F9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9217" y="4488814"/>
            <a:ext cx="1239419" cy="1249177"/>
          </a:xfrm>
          <a:prstGeom prst="rect">
            <a:avLst/>
          </a:prstGeom>
        </p:spPr>
      </p:pic>
      <p:pic>
        <p:nvPicPr>
          <p:cNvPr id="70" name="Imagen 69">
            <a:extLst>
              <a:ext uri="{FF2B5EF4-FFF2-40B4-BE49-F238E27FC236}">
                <a16:creationId xmlns:a16="http://schemas.microsoft.com/office/drawing/2014/main" id="{B7B2FABD-E89E-4040-8617-0AB2BCD481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725" b="96980" l="3974" r="94371">
                        <a14:foregroundMark x1="19536" y1="14765" x2="25497" y2="24497"/>
                        <a14:foregroundMark x1="21523" y1="15772" x2="39073" y2="17785"/>
                        <a14:foregroundMark x1="39073" y1="17785" x2="39404" y2="18456"/>
                        <a14:foregroundMark x1="59603" y1="8725" x2="49007" y2="14430"/>
                        <a14:foregroundMark x1="80132" y1="18121" x2="67881" y2="19128"/>
                        <a14:foregroundMark x1="3974" y1="53356" x2="10265" y2="62752"/>
                        <a14:foregroundMark x1="11258" y1="66779" x2="8940" y2="74497"/>
                        <a14:foregroundMark x1="14901" y1="72819" x2="17550" y2="77181"/>
                        <a14:foregroundMark x1="14570" y1="81879" x2="19205" y2="78523"/>
                        <a14:foregroundMark x1="16225" y1="83893" x2="23841" y2="83221"/>
                        <a14:foregroundMark x1="21523" y1="88591" x2="24172" y2="88926"/>
                        <a14:foregroundMark x1="31788" y1="87584" x2="29470" y2="92953"/>
                        <a14:foregroundMark x1="31788" y1="87248" x2="30132" y2="94295"/>
                        <a14:foregroundMark x1="37748" y1="91611" x2="38742" y2="90940"/>
                        <a14:foregroundMark x1="47682" y1="91611" x2="51656" y2="92617"/>
                        <a14:foregroundMark x1="49338" y1="94631" x2="50000" y2="97315"/>
                        <a14:foregroundMark x1="85762" y1="69463" x2="86755" y2="65772"/>
                        <a14:foregroundMark x1="92053" y1="66779" x2="91060" y2="70805"/>
                        <a14:foregroundMark x1="91722" y1="53020" x2="94371" y2="520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6322" y="3461278"/>
            <a:ext cx="1106037" cy="1091386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2BC8BE6D-CA63-4530-9761-E8C23DC748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951" b="97084" l="4339" r="96772">
                        <a14:foregroundMark x1="4021" y1="96613" x2="6243" y2="80245"/>
                        <a14:foregroundMark x1="6243" y1="80245" x2="11217" y2="93133"/>
                        <a14:foregroundMark x1="11217" y1="93133" x2="16772" y2="80433"/>
                        <a14:foregroundMark x1="16772" y1="80433" x2="18730" y2="94920"/>
                        <a14:foregroundMark x1="18730" y1="94920" x2="19206" y2="96237"/>
                        <a14:foregroundMark x1="7354" y1="79398" x2="4339" y2="95767"/>
                        <a14:foregroundMark x1="4339" y1="95767" x2="4497" y2="95767"/>
                        <a14:foregroundMark x1="23228" y1="90781" x2="28466" y2="96613"/>
                        <a14:foregroundMark x1="36720" y1="84478" x2="44762" y2="94073"/>
                        <a14:foregroundMark x1="44762" y1="94073" x2="49048" y2="94544"/>
                        <a14:foregroundMark x1="43598" y1="84008" x2="49788" y2="84478"/>
                        <a14:foregroundMark x1="53810" y1="84008" x2="58995" y2="84478"/>
                        <a14:foregroundMark x1="61852" y1="84854" x2="61376" y2="84478"/>
                        <a14:foregroundMark x1="61587" y1="84008" x2="60899" y2="87770"/>
                        <a14:foregroundMark x1="72487" y1="82785" x2="72487" y2="96237"/>
                        <a14:foregroundMark x1="74868" y1="86548" x2="83016" y2="95108"/>
                        <a14:foregroundMark x1="83016" y1="95108" x2="85291" y2="84478"/>
                        <a14:foregroundMark x1="84339" y1="76858" x2="85767" y2="77234"/>
                        <a14:foregroundMark x1="96931" y1="83631" x2="96455" y2="94544"/>
                        <a14:foregroundMark x1="40741" y1="96613" x2="41958" y2="96237"/>
                        <a14:foregroundMark x1="33651" y1="97084" x2="34815" y2="96613"/>
                        <a14:foregroundMark x1="40741" y1="97084" x2="42910" y2="96613"/>
                        <a14:foregroundMark x1="50212" y1="3951" x2="49312" y2="56068"/>
                        <a14:foregroundMark x1="49312" y1="56068" x2="50952" y2="617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25446" y="2516024"/>
            <a:ext cx="1684248" cy="851848"/>
          </a:xfrm>
          <a:prstGeom prst="rect">
            <a:avLst/>
          </a:prstGeom>
        </p:spPr>
      </p:pic>
      <p:pic>
        <p:nvPicPr>
          <p:cNvPr id="74" name="Imagen 73">
            <a:extLst>
              <a:ext uri="{FF2B5EF4-FFF2-40B4-BE49-F238E27FC236}">
                <a16:creationId xmlns:a16="http://schemas.microsoft.com/office/drawing/2014/main" id="{414686A6-74C2-481F-92D7-5363A5EFC33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16981" y1="58491" x2="41887" y2="59623"/>
                        <a14:foregroundMark x1="41887" y1="59623" x2="54340" y2="58868"/>
                        <a14:foregroundMark x1="53962" y1="59623" x2="59245" y2="59623"/>
                        <a14:foregroundMark x1="17736" y1="50566" x2="38113" y2="51321"/>
                        <a14:foregroundMark x1="38113" y1="51321" x2="50189" y2="50566"/>
                      </a14:backgroundRemoval>
                    </a14:imgEffect>
                  </a14:imgLayer>
                </a14:imgProps>
              </a:ext>
            </a:extLst>
          </a:blip>
          <a:srcRect t="24018" b="27630"/>
          <a:stretch/>
        </p:blipFill>
        <p:spPr>
          <a:xfrm>
            <a:off x="4794592" y="4616582"/>
            <a:ext cx="2174743" cy="851848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CC28A246-416C-4069-9405-A03C3FB902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29" b="89793" l="7500" r="95500">
                        <a14:foregroundMark x1="7167" y1="39872" x2="13417" y2="38118"/>
                        <a14:foregroundMark x1="13417" y1="38118" x2="45750" y2="41148"/>
                        <a14:foregroundMark x1="45750" y1="41148" x2="50667" y2="45136"/>
                        <a14:foregroundMark x1="50667" y1="45136" x2="52000" y2="54864"/>
                        <a14:foregroundMark x1="52000" y1="54864" x2="39333" y2="63796"/>
                        <a14:foregroundMark x1="39333" y1="63796" x2="7583" y2="60606"/>
                        <a14:foregroundMark x1="7583" y1="60606" x2="50333" y2="54545"/>
                        <a14:foregroundMark x1="57333" y1="31898" x2="57500" y2="66826"/>
                        <a14:foregroundMark x1="60333" y1="61085" x2="61833" y2="49601"/>
                        <a14:foregroundMark x1="61833" y1="49601" x2="64000" y2="61085"/>
                        <a14:foregroundMark x1="65333" y1="56459" x2="67500" y2="59330"/>
                        <a14:foregroundMark x1="69083" y1="52791" x2="71083" y2="53110"/>
                        <a14:foregroundMark x1="73000" y1="52791" x2="71917" y2="53429"/>
                        <a14:foregroundMark x1="78833" y1="53907" x2="76417" y2="59649"/>
                        <a14:foregroundMark x1="80750" y1="53110" x2="81750" y2="60447"/>
                        <a14:foregroundMark x1="84667" y1="53429" x2="87500" y2="60447"/>
                        <a14:foregroundMark x1="91333" y1="55343" x2="91500" y2="59330"/>
                        <a14:foregroundMark x1="93417" y1="56778" x2="95500" y2="59649"/>
                        <a14:foregroundMark x1="57750" y1="31579" x2="57500" y2="31579"/>
                      </a14:backgroundRemoval>
                    </a14:imgEffect>
                  </a14:imgLayer>
                </a14:imgProps>
              </a:ext>
            </a:extLst>
          </a:blip>
          <a:srcRect t="23574" b="20555"/>
          <a:stretch/>
        </p:blipFill>
        <p:spPr>
          <a:xfrm>
            <a:off x="5316937" y="5697021"/>
            <a:ext cx="1543838" cy="604724"/>
          </a:xfrm>
          <a:prstGeom prst="rect">
            <a:avLst/>
          </a:prstGeom>
        </p:spPr>
      </p:pic>
      <p:pic>
        <p:nvPicPr>
          <p:cNvPr id="80" name="Imagen 79">
            <a:extLst>
              <a:ext uri="{FF2B5EF4-FFF2-40B4-BE49-F238E27FC236}">
                <a16:creationId xmlns:a16="http://schemas.microsoft.com/office/drawing/2014/main" id="{2D0A7307-41F6-4D91-BB67-651EBB50F86F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t="35933" b="28766"/>
          <a:stretch/>
        </p:blipFill>
        <p:spPr>
          <a:xfrm>
            <a:off x="3084498" y="5847361"/>
            <a:ext cx="1791662" cy="632462"/>
          </a:xfrm>
          <a:prstGeom prst="rect">
            <a:avLst/>
          </a:prstGeom>
        </p:spPr>
      </p:pic>
      <p:pic>
        <p:nvPicPr>
          <p:cNvPr id="82" name="Imagen 81">
            <a:extLst>
              <a:ext uri="{FF2B5EF4-FFF2-40B4-BE49-F238E27FC236}">
                <a16:creationId xmlns:a16="http://schemas.microsoft.com/office/drawing/2014/main" id="{9632D25E-5295-48F3-B90F-3B1035E4C54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65820" y="5028656"/>
            <a:ext cx="1606326" cy="609162"/>
          </a:xfrm>
          <a:prstGeom prst="rect">
            <a:avLst/>
          </a:prstGeom>
        </p:spPr>
      </p:pic>
      <p:pic>
        <p:nvPicPr>
          <p:cNvPr id="84" name="Imagen 83">
            <a:extLst>
              <a:ext uri="{FF2B5EF4-FFF2-40B4-BE49-F238E27FC236}">
                <a16:creationId xmlns:a16="http://schemas.microsoft.com/office/drawing/2014/main" id="{F42830C5-B7E4-4104-8086-DDA8CB94016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4500" r="94000">
                        <a14:foregroundMark x1="10500" y1="43500" x2="27500" y2="34000"/>
                        <a14:foregroundMark x1="28000" y1="35000" x2="15000" y2="44500"/>
                        <a14:foregroundMark x1="26500" y1="35500" x2="28500" y2="31000"/>
                        <a14:foregroundMark x1="23500" y1="44000" x2="50000" y2="39500"/>
                        <a14:foregroundMark x1="50000" y1="39500" x2="72500" y2="23500"/>
                        <a14:foregroundMark x1="72500" y1="23500" x2="88500" y2="29500"/>
                        <a14:foregroundMark x1="62500" y1="39500" x2="69000" y2="40500"/>
                        <a14:foregroundMark x1="47500" y1="35500" x2="53000" y2="18500"/>
                        <a14:foregroundMark x1="11500" y1="55500" x2="4500" y2="64000"/>
                        <a14:foregroundMark x1="15000" y1="66500" x2="24500" y2="66500"/>
                        <a14:foregroundMark x1="29000" y1="55500" x2="38000" y2="66000"/>
                        <a14:foregroundMark x1="42500" y1="55000" x2="44000" y2="67000"/>
                        <a14:foregroundMark x1="54000" y1="54500" x2="55000" y2="65000"/>
                        <a14:foregroundMark x1="66500" y1="56500" x2="60000" y2="64500"/>
                        <a14:foregroundMark x1="83000" y1="55500" x2="91000" y2="53500"/>
                        <a14:foregroundMark x1="16000" y1="71500" x2="75000" y2="72500"/>
                        <a14:foregroundMark x1="75000" y1="72500" x2="82000" y2="71500"/>
                        <a14:foregroundMark x1="3000" y1="69500" x2="63000" y2="68500"/>
                        <a14:foregroundMark x1="63000" y1="68500" x2="94000" y2="69000"/>
                        <a14:foregroundMark x1="92000" y1="74500" x2="6000" y2="74000"/>
                      </a14:backgroundRemoval>
                    </a14:imgEffect>
                  </a14:imgLayer>
                </a14:imgProps>
              </a:ext>
            </a:extLst>
          </a:blip>
          <a:srcRect l="-13" t="14200" r="13" b="21000"/>
          <a:stretch/>
        </p:blipFill>
        <p:spPr>
          <a:xfrm>
            <a:off x="7198862" y="2448895"/>
            <a:ext cx="1518119" cy="983742"/>
          </a:xfrm>
          <a:prstGeom prst="rect">
            <a:avLst/>
          </a:prstGeom>
        </p:spPr>
      </p:pic>
      <p:pic>
        <p:nvPicPr>
          <p:cNvPr id="86" name="Imagen 85">
            <a:extLst>
              <a:ext uri="{FF2B5EF4-FFF2-40B4-BE49-F238E27FC236}">
                <a16:creationId xmlns:a16="http://schemas.microsoft.com/office/drawing/2014/main" id="{E7DCCAF1-EDC5-4534-AE2F-10E999A41C8C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58900" y="3544591"/>
            <a:ext cx="1229288" cy="679792"/>
          </a:xfrm>
          <a:prstGeom prst="rect">
            <a:avLst/>
          </a:prstGeom>
        </p:spPr>
      </p:pic>
      <p:pic>
        <p:nvPicPr>
          <p:cNvPr id="88" name="Imagen 87">
            <a:extLst>
              <a:ext uri="{FF2B5EF4-FFF2-40B4-BE49-F238E27FC236}">
                <a16:creationId xmlns:a16="http://schemas.microsoft.com/office/drawing/2014/main" id="{C3E7E19E-D0E6-4F31-BFC4-E674F6EF598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241082" y="4449426"/>
            <a:ext cx="1464924" cy="434512"/>
          </a:xfrm>
          <a:prstGeom prst="rect">
            <a:avLst/>
          </a:prstGeom>
        </p:spPr>
      </p:pic>
      <p:pic>
        <p:nvPicPr>
          <p:cNvPr id="90" name="Imagen 89">
            <a:extLst>
              <a:ext uri="{FF2B5EF4-FFF2-40B4-BE49-F238E27FC236}">
                <a16:creationId xmlns:a16="http://schemas.microsoft.com/office/drawing/2014/main" id="{5BA8E1CD-12C7-41AC-980B-C013D55FBF03}"/>
              </a:ext>
            </a:extLst>
          </p:cNvPr>
          <p:cNvPicPr>
            <a:picLocks noChangeAspect="1"/>
          </p:cNvPicPr>
          <p:nvPr/>
        </p:nvPicPr>
        <p:blipFill rotWithShape="1">
          <a:blip r:embed="rId28"/>
          <a:srcRect t="31177" b="33650"/>
          <a:stretch/>
        </p:blipFill>
        <p:spPr>
          <a:xfrm>
            <a:off x="7042844" y="5077878"/>
            <a:ext cx="1663162" cy="584993"/>
          </a:xfrm>
          <a:prstGeom prst="rect">
            <a:avLst/>
          </a:prstGeom>
        </p:spPr>
      </p:pic>
      <p:pic>
        <p:nvPicPr>
          <p:cNvPr id="92" name="Imagen 91">
            <a:extLst>
              <a:ext uri="{FF2B5EF4-FFF2-40B4-BE49-F238E27FC236}">
                <a16:creationId xmlns:a16="http://schemas.microsoft.com/office/drawing/2014/main" id="{6063B323-3184-4C31-BA00-304E35EC273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301552" y="5758128"/>
            <a:ext cx="1312741" cy="821868"/>
          </a:xfrm>
          <a:prstGeom prst="rect">
            <a:avLst/>
          </a:prstGeom>
        </p:spPr>
      </p:pic>
      <p:sp>
        <p:nvSpPr>
          <p:cNvPr id="93" name="Rectángulo 92">
            <a:hlinkClick r:id="rId30"/>
            <a:extLst>
              <a:ext uri="{FF2B5EF4-FFF2-40B4-BE49-F238E27FC236}">
                <a16:creationId xmlns:a16="http://schemas.microsoft.com/office/drawing/2014/main" id="{E42A9BE4-D719-42AF-B2C7-638682A473CB}"/>
              </a:ext>
            </a:extLst>
          </p:cNvPr>
          <p:cNvSpPr/>
          <p:nvPr/>
        </p:nvSpPr>
        <p:spPr>
          <a:xfrm>
            <a:off x="281356" y="2838518"/>
            <a:ext cx="8721966" cy="3628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5CC1ABC-B045-4F0A-8ED4-AF676C112436}"/>
              </a:ext>
            </a:extLst>
          </p:cNvPr>
          <p:cNvSpPr txBox="1"/>
          <p:nvPr/>
        </p:nvSpPr>
        <p:spPr>
          <a:xfrm>
            <a:off x="468055" y="749993"/>
            <a:ext cx="7791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COLOCACIÓN DE ALUMNOS EN ESTADÍAS.</a:t>
            </a:r>
            <a:endParaRPr lang="es-MX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BC7DF648-8BB8-4115-94C7-ABEA73313E04}"/>
              </a:ext>
            </a:extLst>
          </p:cNvPr>
          <p:cNvSpPr txBox="1"/>
          <p:nvPr/>
        </p:nvSpPr>
        <p:spPr>
          <a:xfrm>
            <a:off x="441086" y="1412488"/>
            <a:ext cx="8275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 realizó la colocación del </a:t>
            </a:r>
            <a:r>
              <a:rPr lang="es-MX" sz="2000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100 %</a:t>
            </a:r>
            <a:r>
              <a:rPr lang="es-MX" sz="1600" b="1" dirty="0">
                <a:solidFill>
                  <a:srgbClr val="0CB39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los alumnos en el programa de estadías, los cuales están desarrollando proyectos relacionados con sus carreras dentro de la industria en el periodo </a:t>
            </a:r>
            <a:r>
              <a:rPr lang="es-MX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septiembre-diciembre 2024</a:t>
            </a:r>
            <a:r>
              <a:rPr lang="es-MX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447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9A6DE4F-C7DF-20C9-F193-C06FE0D6FE2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0547983"/>
              </p:ext>
            </p:extLst>
          </p:nvPr>
        </p:nvGraphicFramePr>
        <p:xfrm>
          <a:off x="137015" y="1614049"/>
          <a:ext cx="8592484" cy="4823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ctángulo 2">
            <a:extLst>
              <a:ext uri="{FF2B5EF4-FFF2-40B4-BE49-F238E27FC236}">
                <a16:creationId xmlns:a16="http://schemas.microsoft.com/office/drawing/2014/main" id="{C2A31064-1FAE-4D60-9283-327E15B019C0}"/>
              </a:ext>
            </a:extLst>
          </p:cNvPr>
          <p:cNvSpPr/>
          <p:nvPr/>
        </p:nvSpPr>
        <p:spPr>
          <a:xfrm>
            <a:off x="1076953" y="2217731"/>
            <a:ext cx="4326793" cy="3026220"/>
          </a:xfrm>
          <a:prstGeom prst="rect">
            <a:avLst/>
          </a:prstGeom>
          <a:blipFill rotWithShape="1">
            <a:blip r:embed="rId7"/>
            <a:srcRect/>
            <a:stretch>
              <a:fillRect t="-13000" b="-1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3789586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A50E0-CBBA-AA36-D516-29B1A78942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o 6">
            <a:extLst>
              <a:ext uri="{FF2B5EF4-FFF2-40B4-BE49-F238E27FC236}">
                <a16:creationId xmlns:a16="http://schemas.microsoft.com/office/drawing/2014/main" id="{95EA3662-6943-9C66-B3A2-739867416C3F}"/>
              </a:ext>
            </a:extLst>
          </p:cNvPr>
          <p:cNvSpPr/>
          <p:nvPr/>
        </p:nvSpPr>
        <p:spPr>
          <a:xfrm>
            <a:off x="126610" y="2166424"/>
            <a:ext cx="3822253" cy="4115934"/>
          </a:xfrm>
          <a:prstGeom prst="frame">
            <a:avLst>
              <a:gd name="adj1" fmla="val 5450"/>
            </a:avLst>
          </a:prstGeom>
          <a:gradFill rotWithShape="0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5400000" scaled="1"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B02552A-0862-F1C9-31BA-FB019784571A}"/>
              </a:ext>
            </a:extLst>
          </p:cNvPr>
          <p:cNvSpPr txBox="1"/>
          <p:nvPr/>
        </p:nvSpPr>
        <p:spPr>
          <a:xfrm>
            <a:off x="544123" y="640416"/>
            <a:ext cx="7432617" cy="956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kern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CONVENIO DE COLABORACIÓN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MX" sz="2400" b="1" kern="0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UTG – ISMUJERES</a:t>
            </a:r>
            <a:endParaRPr lang="es-MX" sz="2400" b="1" kern="100" dirty="0">
              <a:solidFill>
                <a:srgbClr val="C00000"/>
              </a:solidFill>
              <a:effectLst/>
              <a:highlight>
                <a:srgbClr val="FFFFFF"/>
              </a:highlight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EA3C960-4BD9-8358-5B61-86364689364D}"/>
              </a:ext>
            </a:extLst>
          </p:cNvPr>
          <p:cNvSpPr txBox="1"/>
          <p:nvPr/>
        </p:nvSpPr>
        <p:spPr>
          <a:xfrm>
            <a:off x="4572000" y="1590019"/>
            <a:ext cx="4304713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600"/>
              </a:spcBef>
            </a:pPr>
            <a:r>
              <a:rPr lang="es-MX" sz="1800" b="1" dirty="0">
                <a:solidFill>
                  <a:srgbClr val="222222"/>
                </a:solidFill>
                <a:latin typeface="Arial" panose="020B0604020202020204" pitchFamily="34" charset="0"/>
              </a:rPr>
              <a:t>F</a:t>
            </a:r>
            <a:r>
              <a:rPr lang="es-MX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irma de convenio de colaboración entre la UTGUAYMAS, representada por el </a:t>
            </a:r>
            <a:r>
              <a:rPr lang="es-MX" sz="1800" b="1" dirty="0">
                <a:solidFill>
                  <a:srgbClr val="222222"/>
                </a:solidFill>
                <a:latin typeface="Arial" panose="020B0604020202020204" pitchFamily="34" charset="0"/>
              </a:rPr>
              <a:t>r</a:t>
            </a:r>
            <a:r>
              <a:rPr lang="es-MX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ector, Lic. Javier Carrizales Salazar </a:t>
            </a:r>
            <a:r>
              <a:rPr lang="es-MX" sz="1800" b="1" dirty="0">
                <a:solidFill>
                  <a:srgbClr val="222222"/>
                </a:solidFill>
                <a:latin typeface="Arial" panose="020B0604020202020204" pitchFamily="34" charset="0"/>
              </a:rPr>
              <a:t>y </a:t>
            </a:r>
            <a:r>
              <a:rPr lang="es-MX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por la coordinadora Ejecutiva</a:t>
            </a:r>
            <a:r>
              <a:rPr lang="es-MX" sz="1800" b="1" dirty="0">
                <a:solidFill>
                  <a:srgbClr val="222222"/>
                </a:solidFill>
                <a:latin typeface="Arial" panose="020B0604020202020204" pitchFamily="34" charset="0"/>
              </a:rPr>
              <a:t> del ISMUJERES,</a:t>
            </a:r>
            <a:r>
              <a:rPr lang="es-MX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 Lic. Sheila Hernández Alcaraz. </a:t>
            </a:r>
          </a:p>
          <a:p>
            <a:pPr algn="just" rtl="0">
              <a:spcBef>
                <a:spcPts val="600"/>
              </a:spcBef>
            </a:pPr>
            <a:r>
              <a:rPr lang="es-MX" sz="16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A través de esta colaboración, no solo se busca proteger los derechos de las mujeres, si no fomentar su empoderamiento en áreas clave como la ciencias e ingeniería y reafirmar el compromiso de crear un entorno académico y profesional seguro, equitativo e inclusivo, donde las mujeres puedan desarrollarse plenamente y contribuir de manera significativa al progreso social y tecnológico.</a:t>
            </a:r>
            <a:endParaRPr lang="es-MX" sz="1600" b="1" i="0" dirty="0">
              <a:solidFill>
                <a:srgbClr val="C00000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B6CE779-AC92-0DD9-B1AB-B9710D323A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38"/>
          <a:stretch/>
        </p:blipFill>
        <p:spPr>
          <a:xfrm>
            <a:off x="580981" y="1786781"/>
            <a:ext cx="3822253" cy="396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92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o 7"/>
          <p:cNvSpPr/>
          <p:nvPr/>
        </p:nvSpPr>
        <p:spPr>
          <a:xfrm>
            <a:off x="2500216" y="3499318"/>
            <a:ext cx="3847722" cy="2906674"/>
          </a:xfrm>
          <a:prstGeom prst="frame">
            <a:avLst>
              <a:gd name="adj1" fmla="val 5450"/>
            </a:avLst>
          </a:prstGeom>
          <a:gradFill flip="none" rotWithShape="1">
            <a:gsLst>
              <a:gs pos="0">
                <a:srgbClr val="00C7AC"/>
              </a:gs>
              <a:gs pos="74000">
                <a:srgbClr val="009C84"/>
              </a:gs>
              <a:gs pos="83000">
                <a:srgbClr val="006C6F"/>
              </a:gs>
              <a:gs pos="100000">
                <a:srgbClr val="005861"/>
              </a:gs>
            </a:gsLst>
            <a:lin ang="2700000" scaled="1"/>
            <a:tileRect/>
          </a:grad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1743" y="766571"/>
            <a:ext cx="7886700" cy="749996"/>
          </a:xfrm>
        </p:spPr>
        <p:txBody>
          <a:bodyPr>
            <a:normAutofit/>
          </a:bodyPr>
          <a:lstStyle/>
          <a:p>
            <a:pPr algn="ctr"/>
            <a:r>
              <a:rPr lang="es-MX" sz="2000" b="1" dirty="0">
                <a:solidFill>
                  <a:schemeClr val="tx1"/>
                </a:solidFill>
                <a:latin typeface="+mn-lt"/>
              </a:rPr>
              <a:t>DERECHOS HUMANOS DE LAS PERSONAS CON DISCAPACIDAD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538" y="3801116"/>
            <a:ext cx="2984954" cy="2290313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753188" y="1615095"/>
            <a:ext cx="78867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b="1" dirty="0">
                <a:solidFill>
                  <a:srgbClr val="222222"/>
                </a:solidFill>
                <a:latin typeface="Arial" panose="020B0604020202020204" pitchFamily="34" charset="0"/>
              </a:rPr>
              <a:t>En un esfuerzo por sensibilizar y educar a la comunidad escolar sobre los derechos de las personas con discapacidad se llevo a cabo la conferencia sobre este tema.</a:t>
            </a:r>
          </a:p>
          <a:p>
            <a:pPr algn="just"/>
            <a:br>
              <a:rPr lang="es-ES" sz="1600" b="1" dirty="0">
                <a:solidFill>
                  <a:srgbClr val="222222"/>
                </a:solidFill>
                <a:latin typeface="Arial" panose="020B0604020202020204" pitchFamily="34" charset="0"/>
              </a:rPr>
            </a:br>
            <a:r>
              <a:rPr lang="es-ES" sz="1600" b="1" dirty="0">
                <a:solidFill>
                  <a:srgbClr val="222222"/>
                </a:solidFill>
                <a:latin typeface="Arial" panose="020B0604020202020204" pitchFamily="34" charset="0"/>
              </a:rPr>
              <a:t>La ponente, Liliana Quintero, expuso la realidad de las personas con discapacidad, desde marcos normativos y políticas públicas.</a:t>
            </a:r>
            <a:endParaRPr lang="es-ES" sz="1600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39" y="3801117"/>
            <a:ext cx="3070768" cy="23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048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599302"/>
            <a:ext cx="8534400" cy="1325563"/>
          </a:xfrm>
        </p:spPr>
        <p:txBody>
          <a:bodyPr>
            <a:normAutofit/>
          </a:bodyPr>
          <a:lstStyle/>
          <a:p>
            <a:r>
              <a:rPr lang="es-MX" sz="2400" b="1" dirty="0">
                <a:solidFill>
                  <a:schemeClr val="tx1"/>
                </a:solidFill>
                <a:latin typeface="+mj-lt"/>
              </a:rPr>
              <a:t>SEMANA CIENCIA Y TECNOLOGÍA CET MAR EMPALME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58417" y="1734383"/>
            <a:ext cx="42135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</a:rPr>
              <a:t>La Universidad Tecnológica de Guaymas participó en la semana de la Ciencia y la Tecnología organizada por el CET del Mar en Empalme. </a:t>
            </a:r>
          </a:p>
          <a:p>
            <a:pPr algn="just"/>
            <a:endParaRPr lang="es-ES" sz="1800" b="1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just"/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</a:rPr>
              <a:t>El profesor, Ing. Gabriel Alonso Rivas Lozano, docente de la UTG, fue invitado como ponente para impartir la conferencia “Talento Sub-utilizado: el octavo desperdicio de Lean </a:t>
            </a:r>
            <a:r>
              <a:rPr lang="es-ES" sz="1800" b="1" dirty="0" err="1">
                <a:solidFill>
                  <a:schemeClr val="tx1"/>
                </a:solidFill>
                <a:latin typeface="Arial" panose="020B0604020202020204" pitchFamily="34" charset="0"/>
              </a:rPr>
              <a:t>Manufacturing</a:t>
            </a:r>
            <a:r>
              <a:rPr lang="es-ES" sz="1800" b="1" dirty="0">
                <a:solidFill>
                  <a:schemeClr val="tx1"/>
                </a:solidFill>
                <a:latin typeface="Arial" panose="020B0604020202020204" pitchFamily="34" charset="0"/>
              </a:rPr>
              <a:t>”.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083" y="1924865"/>
            <a:ext cx="3229672" cy="39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44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:a16="http://schemas.microsoft.com/office/drawing/2014/main" id="{2D8A0DFB-415C-42F1-9C44-0BAA07503F08}"/>
              </a:ext>
            </a:extLst>
          </p:cNvPr>
          <p:cNvSpPr/>
          <p:nvPr/>
        </p:nvSpPr>
        <p:spPr>
          <a:xfrm>
            <a:off x="8448" y="3641936"/>
            <a:ext cx="9168146" cy="989900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DC65DE-7F70-BBBC-ECC0-BDEE61CB5264}"/>
              </a:ext>
            </a:extLst>
          </p:cNvPr>
          <p:cNvSpPr txBox="1"/>
          <p:nvPr/>
        </p:nvSpPr>
        <p:spPr>
          <a:xfrm>
            <a:off x="326121" y="676310"/>
            <a:ext cx="8267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 EXTRACURRICULARES</a:t>
            </a:r>
          </a:p>
          <a:p>
            <a:pPr algn="ctr"/>
            <a:r>
              <a:rPr lang="es-MX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SEPTIEMBRE-DICIEMBRE 2024</a:t>
            </a:r>
            <a:endParaRPr lang="es-MX" sz="2400" b="1" kern="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8A5BFB-8E62-4C05-866E-DDD8DAC2CC7E}"/>
              </a:ext>
            </a:extLst>
          </p:cNvPr>
          <p:cNvSpPr txBox="1"/>
          <p:nvPr/>
        </p:nvSpPr>
        <p:spPr>
          <a:xfrm>
            <a:off x="529522" y="1547118"/>
            <a:ext cx="80849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un total de </a:t>
            </a:r>
            <a:r>
              <a:rPr lang="es-MX" sz="18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</a:t>
            </a:r>
            <a:r>
              <a:rPr lang="es-MX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alumnos inscritos en voleibol, box, futbol, grupo de baile, música, herramientas tecnológicas, entrenamiento funcional y cinematografía, se llevan acabo las actividades extracurriculares que forman parte de la formación integral de los universitarios.</a:t>
            </a:r>
            <a:endParaRPr lang="es-MX" sz="1600" b="1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DD3D55-B0A4-3C3C-D78E-22AB0CDA8E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4034"/>
          <a:stretch/>
        </p:blipFill>
        <p:spPr>
          <a:xfrm>
            <a:off x="3570545" y="2628274"/>
            <a:ext cx="2043952" cy="17977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BD0AECB-A872-A4F8-18FF-59389CB53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415" y="4627270"/>
            <a:ext cx="2072560" cy="15544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2834012-8B6B-8A51-60B2-1AC7444DC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914" y="3096972"/>
            <a:ext cx="2437131" cy="18278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6A8D0D8-A3AF-CC5C-E804-28DB3D512B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4485"/>
          <a:stretch/>
        </p:blipFill>
        <p:spPr>
          <a:xfrm>
            <a:off x="514136" y="3127080"/>
            <a:ext cx="2501592" cy="17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658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88B81-A6E1-E143-CEA7-DA8A1281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FB525B69-6A79-79A8-5624-5109C0DE23F1}"/>
              </a:ext>
            </a:extLst>
          </p:cNvPr>
          <p:cNvSpPr txBox="1"/>
          <p:nvPr/>
        </p:nvSpPr>
        <p:spPr>
          <a:xfrm>
            <a:off x="5225214" y="1405654"/>
            <a:ext cx="3415687" cy="4601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600"/>
              </a:spcBef>
            </a:pPr>
            <a:r>
              <a:rPr lang="es-MX" sz="1800" b="1" dirty="0">
                <a:solidFill>
                  <a:srgbClr val="222222"/>
                </a:solidFill>
                <a:latin typeface="Arial" panose="020B0604020202020204" pitchFamily="34" charset="0"/>
              </a:rPr>
              <a:t>E</a:t>
            </a:r>
            <a:r>
              <a:rPr lang="es-MX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 el </a:t>
            </a:r>
            <a:r>
              <a:rPr lang="es-MX" sz="18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Día de la Manufactura</a:t>
            </a:r>
            <a:r>
              <a:rPr lang="es-MX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estudiantes del 3er cuatrimestre de TSU en Manufactura Aeronáutica, asistieron a una presentación de la empresa Cooper Standard. </a:t>
            </a:r>
          </a:p>
          <a:p>
            <a:pPr algn="just" rtl="0">
              <a:spcBef>
                <a:spcPts val="600"/>
              </a:spcBef>
            </a:pPr>
            <a:r>
              <a:rPr lang="es-MX" sz="18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Durante la plática, se abordaron los temas referentes a la compañía: sus programas sociales, productos y procesos y además, se destacaron los diferentes puestos de trabajo y las responsabilidades asociadas a cada área. </a:t>
            </a:r>
            <a:endParaRPr lang="es-MX" sz="1800" b="1" i="0" dirty="0">
              <a:solidFill>
                <a:srgbClr val="050505"/>
              </a:solidFill>
              <a:effectLst/>
              <a:highlight>
                <a:srgbClr val="FF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829F4A2-762B-D902-7DA5-47F13E1E08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659" y="1300520"/>
            <a:ext cx="2261024" cy="28247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1A82D74F-EE91-E306-2AA5-3B5A53695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067" y="2893368"/>
            <a:ext cx="2259763" cy="282470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1282DD6-1F25-4286-88CD-FF922C486364}"/>
              </a:ext>
            </a:extLst>
          </p:cNvPr>
          <p:cNvSpPr txBox="1"/>
          <p:nvPr/>
        </p:nvSpPr>
        <p:spPr>
          <a:xfrm>
            <a:off x="624358" y="804920"/>
            <a:ext cx="781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 A LA EMPRESA MAQUILADORA COOPER STANDARD</a:t>
            </a:r>
            <a:endParaRPr lang="es-MX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7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Resultado de imagen para infomex">
            <a:extLst>
              <a:ext uri="{FF2B5EF4-FFF2-40B4-BE49-F238E27FC236}">
                <a16:creationId xmlns:a16="http://schemas.microsoft.com/office/drawing/2014/main" id="{5C2EA40E-AE96-4AD6-9AC7-53C5976C5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8" t="7895" r="28947" b="7895"/>
          <a:stretch/>
        </p:blipFill>
        <p:spPr bwMode="auto">
          <a:xfrm>
            <a:off x="995509" y="4055779"/>
            <a:ext cx="1867829" cy="18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dondear rectángulo de esquina diagonal 5">
            <a:extLst>
              <a:ext uri="{FF2B5EF4-FFF2-40B4-BE49-F238E27FC236}">
                <a16:creationId xmlns:a16="http://schemas.microsoft.com/office/drawing/2014/main" id="{33997075-272C-4C07-B2C1-286D8FA2DB58}"/>
              </a:ext>
            </a:extLst>
          </p:cNvPr>
          <p:cNvSpPr/>
          <p:nvPr/>
        </p:nvSpPr>
        <p:spPr>
          <a:xfrm>
            <a:off x="4161830" y="3901914"/>
            <a:ext cx="4572000" cy="2239117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000" b="1" dirty="0">
                <a:solidFill>
                  <a:srgbClr val="C85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cumplimiento  </a:t>
            </a:r>
          </a:p>
          <a:p>
            <a:pPr algn="ctr"/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de atención de </a:t>
            </a:r>
            <a:r>
              <a:rPr lang="es-MX" b="1" dirty="0">
                <a:solidFill>
                  <a:srgbClr val="C85B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solicitudes de información</a:t>
            </a:r>
            <a:r>
              <a:rPr lang="es-MX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E669BCA-E3F8-1246-B76D-A8C75F907C1C}"/>
              </a:ext>
            </a:extLst>
          </p:cNvPr>
          <p:cNvSpPr/>
          <p:nvPr/>
        </p:nvSpPr>
        <p:spPr>
          <a:xfrm>
            <a:off x="4447194" y="4389735"/>
            <a:ext cx="4155387" cy="1476178"/>
          </a:xfrm>
          <a:prstGeom prst="rect">
            <a:avLst/>
          </a:prstGeom>
          <a:noFill/>
          <a:ln w="57150">
            <a:solidFill>
              <a:srgbClr val="C85B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2205761-7CA5-804A-8C02-CEB6D79D0CF9}"/>
              </a:ext>
            </a:extLst>
          </p:cNvPr>
          <p:cNvSpPr/>
          <p:nvPr/>
        </p:nvSpPr>
        <p:spPr>
          <a:xfrm>
            <a:off x="4315682" y="4256113"/>
            <a:ext cx="4155387" cy="1476179"/>
          </a:xfrm>
          <a:prstGeom prst="rect">
            <a:avLst/>
          </a:prstGeom>
          <a:noFill/>
          <a:ln w="57150">
            <a:solidFill>
              <a:srgbClr val="960E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70211E7F-25EF-AE48-8348-4FC4729A2D68}"/>
              </a:ext>
            </a:extLst>
          </p:cNvPr>
          <p:cNvSpPr/>
          <p:nvPr/>
        </p:nvSpPr>
        <p:spPr>
          <a:xfrm>
            <a:off x="101773" y="3533012"/>
            <a:ext cx="8940453" cy="93784"/>
          </a:xfrm>
          <a:prstGeom prst="rect">
            <a:avLst/>
          </a:prstGeom>
          <a:gradFill>
            <a:gsLst>
              <a:gs pos="0">
                <a:srgbClr val="C85B35"/>
              </a:gs>
              <a:gs pos="100000">
                <a:srgbClr val="960E53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graphicFrame>
        <p:nvGraphicFramePr>
          <p:cNvPr id="3" name="4 Tabla">
            <a:extLst>
              <a:ext uri="{FF2B5EF4-FFF2-40B4-BE49-F238E27FC236}">
                <a16:creationId xmlns:a16="http://schemas.microsoft.com/office/drawing/2014/main" id="{01994BD4-4AAD-C695-8214-FC30D8169C25}"/>
              </a:ext>
            </a:extLst>
          </p:cNvPr>
          <p:cNvGraphicFramePr>
            <a:graphicFrameLocks noGrp="1"/>
          </p:cNvGraphicFramePr>
          <p:nvPr/>
        </p:nvGraphicFramePr>
        <p:xfrm>
          <a:off x="553796" y="852870"/>
          <a:ext cx="8180034" cy="1615751"/>
        </p:xfrm>
        <a:graphic>
          <a:graphicData uri="http://schemas.openxmlformats.org/drawingml/2006/table">
            <a:tbl>
              <a:tblPr/>
              <a:tblGrid>
                <a:gridCol w="12532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2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7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36744">
                  <a:extLst>
                    <a:ext uri="{9D8B030D-6E8A-4147-A177-3AD203B41FA5}">
                      <a16:colId xmlns:a16="http://schemas.microsoft.com/office/drawing/2014/main" val="2129101657"/>
                    </a:ext>
                  </a:extLst>
                </a:gridCol>
              </a:tblGrid>
              <a:tr h="546065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TABLA DE CUMPLIMIENTO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DE OBLIGACIONES DE TRANSPARENCIA</a:t>
                      </a:r>
                      <a:endParaRPr lang="es-MX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400" dirty="0">
                        <a:latin typeface="LuloCleanW01-OneBold" panose="02010804020200000003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6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EVALUACIÓN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CUMPLIMIENTO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EVIDENCIA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6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</a:pP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LGT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LTAIPES</a:t>
                      </a: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12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656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IV TRIM 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2024</a:t>
                      </a:r>
                      <a:endParaRPr lang="es-MX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100%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MX" sz="8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hlinkClick r:id="rId3"/>
                        </a:rPr>
                        <a:t>https://drive.google.com/file/d/1bRkKc45xYckQPpOyFLI_0DO4fa5MHzyq/view?usp=drive_link</a:t>
                      </a:r>
                      <a:endParaRPr lang="es-MX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MX" sz="8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5300F">
                          <a:lumMod val="5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3468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BF619-3393-EDD7-576C-3523A6979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7A1AF1A9-848F-9261-A60C-54594230E20A}"/>
              </a:ext>
            </a:extLst>
          </p:cNvPr>
          <p:cNvSpPr txBox="1"/>
          <p:nvPr/>
        </p:nvSpPr>
        <p:spPr>
          <a:xfrm>
            <a:off x="520466" y="934738"/>
            <a:ext cx="814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ACTIVIDADES DE CIENCIA, PROMOCIÓN Y SALUD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43AE145-6874-0DE1-0788-D46861906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654" y="2058974"/>
            <a:ext cx="1484975" cy="14105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6242879-976D-8565-BA36-38D0C3FC4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62" y="3845308"/>
            <a:ext cx="1528578" cy="1910722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FB18BEE-FDF2-DB61-A96F-F92E6515606B}"/>
              </a:ext>
            </a:extLst>
          </p:cNvPr>
          <p:cNvSpPr/>
          <p:nvPr/>
        </p:nvSpPr>
        <p:spPr>
          <a:xfrm>
            <a:off x="499205" y="1763931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5B645C73-ED27-6BF4-2676-216EBA64397E}"/>
              </a:ext>
            </a:extLst>
          </p:cNvPr>
          <p:cNvSpPr/>
          <p:nvPr/>
        </p:nvSpPr>
        <p:spPr>
          <a:xfrm>
            <a:off x="499206" y="5840438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51300E0F-6B2E-F911-3B97-EF0F3A88B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2867645"/>
            <a:ext cx="1266092" cy="152883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913EF71A-5484-D8F7-90ED-0B6052EDF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91" y="3972413"/>
            <a:ext cx="1477090" cy="178361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236350B9-BF8A-4F73-C3CC-E92B03FF6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06" y="2018418"/>
            <a:ext cx="1665420" cy="1410582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E0D8D05F-4CBA-EE68-0A67-B878BA1F9D23}"/>
              </a:ext>
            </a:extLst>
          </p:cNvPr>
          <p:cNvSpPr txBox="1"/>
          <p:nvPr/>
        </p:nvSpPr>
        <p:spPr>
          <a:xfrm>
            <a:off x="5114879" y="3735011"/>
            <a:ext cx="35511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i="0" dirty="0">
                <a:solidFill>
                  <a:srgbClr val="006C6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COBACH Plantel José Ma. Yáñez</a:t>
            </a:r>
            <a:r>
              <a:rPr lang="es-MX" sz="1800" b="0" i="0" dirty="0">
                <a:solidFill>
                  <a:srgbClr val="006C6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 </a:t>
            </a:r>
            <a:endParaRPr lang="es-MX" sz="1800" dirty="0">
              <a:solidFill>
                <a:srgbClr val="006C6F"/>
              </a:solidFill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86DD99A-A605-6E09-E6E6-D4C95196D82C}"/>
              </a:ext>
            </a:extLst>
          </p:cNvPr>
          <p:cNvSpPr txBox="1"/>
          <p:nvPr/>
        </p:nvSpPr>
        <p:spPr>
          <a:xfrm>
            <a:off x="5112163" y="4963556"/>
            <a:ext cx="19122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800" b="1" dirty="0">
                <a:solidFill>
                  <a:srgbClr val="006C6F"/>
                </a:solidFill>
                <a:latin typeface="+mn-lt"/>
                <a:cs typeface="Arial" panose="020B0604020202020204" pitchFamily="34" charset="0"/>
              </a:rPr>
              <a:t>CBTIS #40</a:t>
            </a:r>
            <a:r>
              <a:rPr lang="es-ES" sz="1800" dirty="0">
                <a:solidFill>
                  <a:srgbClr val="006C6F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s-MX" sz="1800" dirty="0">
              <a:solidFill>
                <a:srgbClr val="006C6F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DF6E649-34F6-5DD8-F6A6-4B2016967F43}"/>
              </a:ext>
            </a:extLst>
          </p:cNvPr>
          <p:cNvSpPr txBox="1"/>
          <p:nvPr/>
        </p:nvSpPr>
        <p:spPr>
          <a:xfrm>
            <a:off x="5112163" y="4042496"/>
            <a:ext cx="3180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i="0" dirty="0">
                <a:solidFill>
                  <a:srgbClr val="0CB39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COBACH Plantel Empalme</a:t>
            </a:r>
            <a:endParaRPr lang="es-MX" sz="1800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2C8B8283-D422-BE19-6A3C-099E994409AF}"/>
              </a:ext>
            </a:extLst>
          </p:cNvPr>
          <p:cNvSpPr txBox="1"/>
          <p:nvPr/>
        </p:nvSpPr>
        <p:spPr>
          <a:xfrm>
            <a:off x="5112163" y="4349981"/>
            <a:ext cx="34458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i="0" dirty="0">
                <a:solidFill>
                  <a:srgbClr val="006C6F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CBTA 132 del Poblado Morelos</a:t>
            </a:r>
            <a:endParaRPr lang="es-MX" sz="1800" dirty="0">
              <a:solidFill>
                <a:srgbClr val="006C6F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4720D2AE-94BD-15E2-F813-C4AF81217B0A}"/>
              </a:ext>
            </a:extLst>
          </p:cNvPr>
          <p:cNvSpPr txBox="1"/>
          <p:nvPr/>
        </p:nvSpPr>
        <p:spPr>
          <a:xfrm>
            <a:off x="5112163" y="4645580"/>
            <a:ext cx="30898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800" b="1" i="0" dirty="0">
                <a:solidFill>
                  <a:srgbClr val="0CB393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COBACH Plantel Empalme</a:t>
            </a:r>
            <a:endParaRPr lang="es-MX" sz="18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C9ABE61B-BAAC-8BB9-2BE3-2CD946A4EFC3}"/>
              </a:ext>
            </a:extLst>
          </p:cNvPr>
          <p:cNvSpPr txBox="1"/>
          <p:nvPr/>
        </p:nvSpPr>
        <p:spPr>
          <a:xfrm>
            <a:off x="4572000" y="1988626"/>
            <a:ext cx="43844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800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con el objetivo de captar nuevos alumnos y dar a conocer la oferta académica, participamos en</a:t>
            </a:r>
            <a:r>
              <a:rPr lang="es-MX" sz="1800" b="1" dirty="0">
                <a:solidFill>
                  <a:srgbClr val="222222"/>
                </a:solidFill>
                <a:highlight>
                  <a:srgbClr val="FFFFFF"/>
                </a:highlight>
                <a:latin typeface="Arial" panose="020B0604020202020204" pitchFamily="34" charset="0"/>
              </a:rPr>
              <a:t> las ferias educativas de las preparatorias de la región.</a:t>
            </a:r>
            <a:endParaRPr lang="es-MX" sz="1800" b="1" dirty="0"/>
          </a:p>
        </p:txBody>
      </p:sp>
    </p:spTree>
    <p:extLst>
      <p:ext uri="{BB962C8B-B14F-4D97-AF65-F5344CB8AC3E}">
        <p14:creationId xmlns:p14="http://schemas.microsoft.com/office/powerpoint/2010/main" val="3541584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79396-7666-6354-0A66-930A0AF7A0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27498681-57E5-0D3B-B4BA-71748D077377}"/>
              </a:ext>
            </a:extLst>
          </p:cNvPr>
          <p:cNvSpPr txBox="1"/>
          <p:nvPr/>
        </p:nvSpPr>
        <p:spPr>
          <a:xfrm>
            <a:off x="499205" y="758769"/>
            <a:ext cx="814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ACTIVIDADES DE CIENCIA, PROMOCIÓN Y SALUD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D5EDEB4-5259-77A8-AABD-660BD24FD5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540662"/>
              </p:ext>
            </p:extLst>
          </p:nvPr>
        </p:nvGraphicFramePr>
        <p:xfrm>
          <a:off x="767231" y="1437831"/>
          <a:ext cx="7449669" cy="496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98140">
                  <a:extLst>
                    <a:ext uri="{9D8B030D-6E8A-4147-A177-3AD203B41FA5}">
                      <a16:colId xmlns:a16="http://schemas.microsoft.com/office/drawing/2014/main" val="3204973427"/>
                    </a:ext>
                  </a:extLst>
                </a:gridCol>
                <a:gridCol w="2151529">
                  <a:extLst>
                    <a:ext uri="{9D8B030D-6E8A-4147-A177-3AD203B41FA5}">
                      <a16:colId xmlns:a16="http://schemas.microsoft.com/office/drawing/2014/main" val="20807840"/>
                    </a:ext>
                  </a:extLst>
                </a:gridCol>
              </a:tblGrid>
              <a:tr h="138397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solidFill>
                            <a:srgbClr val="C00000"/>
                          </a:solidFill>
                          <a:highlight>
                            <a:srgbClr val="FFFFFF"/>
                          </a:highlight>
                        </a:rPr>
                        <a:t>SEMANA DE LA INGENIERÍA</a:t>
                      </a:r>
                    </a:p>
                    <a:p>
                      <a:pPr algn="just"/>
                      <a:r>
                        <a:rPr lang="es-ES" sz="1400" dirty="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Mediante talleres se ofrecieron a los estudiantes experiencias, prácticas en áreas como controladores lógicos programables (PCL), estudios de Repetitividad y Reproducibilidad (R&amp;R) y AutoCAD, aplicando sus conocimientos en entornos simulados, potenciando sus habilidades técnicas y reforzando su preparación.</a:t>
                      </a:r>
                    </a:p>
                    <a:p>
                      <a:pPr algn="just"/>
                      <a:endParaRPr lang="es-MX" sz="1400" b="0" i="0" dirty="0">
                        <a:solidFill>
                          <a:srgbClr val="050505"/>
                        </a:solidFill>
                        <a:effectLst/>
                        <a:highlight>
                          <a:srgbClr val="FFFFFF"/>
                        </a:highlight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05831"/>
                  </a:ext>
                </a:extLst>
              </a:tr>
              <a:tr h="1195225">
                <a:tc>
                  <a:txBody>
                    <a:bodyPr/>
                    <a:lstStyle/>
                    <a:p>
                      <a:pPr algn="just"/>
                      <a:r>
                        <a:rPr lang="es-ES" sz="1400" b="1" u="none" strike="noStrike" cap="none" dirty="0">
                          <a:solidFill>
                            <a:srgbClr val="C00000"/>
                          </a:solidFill>
                          <a:sym typeface="Arial"/>
                        </a:rPr>
                        <a:t>PROYECTOS UNIVERSITARIOS DE SOSTENIBILIDAD, NEGOCIOS Y LIDERAZGO EMPRESARIAL</a:t>
                      </a:r>
                      <a:endParaRPr lang="es-ES" sz="1400" b="1" u="none" strike="noStrike" cap="none" dirty="0">
                        <a:solidFill>
                          <a:schemeClr val="tx1"/>
                        </a:solidFill>
                        <a:sym typeface="Arial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dirty="0">
                          <a:solidFill>
                            <a:schemeClr val="tx1"/>
                          </a:solidFill>
                        </a:rPr>
                        <a:t>Con este tipo de iniciativas, la universidad sigue fortaleciendo su modelo educativo basado en la práctica y la innovación, preparando a los jóvenes para ser los futuros líderes en sus áreas y contribuir al desarrollo de la comunidad con proyectos significativos y de impacto.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  <a:p>
                      <a:pPr algn="ctr"/>
                      <a:r>
                        <a:rPr lang="es-ES" sz="1400" b="1" u="none" strike="noStrike" cap="none" dirty="0">
                          <a:solidFill>
                            <a:schemeClr val="tx1"/>
                          </a:solidFill>
                          <a:sym typeface="Arial"/>
                        </a:rPr>
                        <a:t>.</a:t>
                      </a:r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908365"/>
                  </a:ext>
                </a:extLst>
              </a:tr>
              <a:tr h="120152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solidFill>
                            <a:srgbClr val="C00000"/>
                          </a:solidFill>
                          <a:highlight>
                            <a:srgbClr val="FFFFFF"/>
                          </a:highlight>
                        </a:rPr>
                        <a:t>OLIMPIADA DEL CONOCIMIENTO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dirty="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</a:rPr>
                        <a:t>Nuestros alumnos del tercer cuatrimestre de Mecatrónica representaron a la Universidad en la 23ª Olimpiada del Conocimiento, organizada por el Instituto Superior de Cananea. Competencia  en ciencias básicas, enfrentando retos en matemáticas, física y química. </a:t>
                      </a:r>
                      <a:endParaRPr lang="es-MX" sz="1400" b="0" i="0" dirty="0">
                        <a:solidFill>
                          <a:srgbClr val="222222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156"/>
                  </a:ext>
                </a:extLst>
              </a:tr>
            </a:tbl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6996AE86-E693-47BC-5F32-2C369DCEC0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87" t="9857"/>
          <a:stretch/>
        </p:blipFill>
        <p:spPr>
          <a:xfrm>
            <a:off x="6380614" y="1523350"/>
            <a:ext cx="1523712" cy="14109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9D0F84-B207-AF7E-053A-0109E1A62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997" y="3149959"/>
            <a:ext cx="1366893" cy="106544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23888E1-9FFA-BD24-DB05-1F21D49CD3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1"/>
          <a:stretch/>
        </p:blipFill>
        <p:spPr>
          <a:xfrm>
            <a:off x="6874104" y="3976967"/>
            <a:ext cx="1104791" cy="106544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882A1D8-61D1-E4BC-1A46-CDFC4CC1DA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945" y="5258114"/>
            <a:ext cx="1459381" cy="1094536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2A4FDA59-01BF-3669-3C18-4BDAE5F85488}"/>
              </a:ext>
            </a:extLst>
          </p:cNvPr>
          <p:cNvSpPr/>
          <p:nvPr/>
        </p:nvSpPr>
        <p:spPr>
          <a:xfrm>
            <a:off x="927097" y="1180414"/>
            <a:ext cx="7289803" cy="45719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58459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4968F079-5143-C00A-AA07-CC6C3494F50D}"/>
              </a:ext>
            </a:extLst>
          </p:cNvPr>
          <p:cNvSpPr txBox="1"/>
          <p:nvPr/>
        </p:nvSpPr>
        <p:spPr>
          <a:xfrm>
            <a:off x="499206" y="793938"/>
            <a:ext cx="81455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ACTIVIDADES DE CIENCIA, PROMOCIÓN Y SALUD </a:t>
            </a:r>
            <a:endParaRPr lang="es-MX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CD035EEE-D7E8-050D-900A-0688E672E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040577"/>
              </p:ext>
            </p:extLst>
          </p:nvPr>
        </p:nvGraphicFramePr>
        <p:xfrm>
          <a:off x="806825" y="1341245"/>
          <a:ext cx="7449669" cy="51029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298140">
                  <a:extLst>
                    <a:ext uri="{9D8B030D-6E8A-4147-A177-3AD203B41FA5}">
                      <a16:colId xmlns:a16="http://schemas.microsoft.com/office/drawing/2014/main" val="3204973427"/>
                    </a:ext>
                  </a:extLst>
                </a:gridCol>
                <a:gridCol w="2151529">
                  <a:extLst>
                    <a:ext uri="{9D8B030D-6E8A-4147-A177-3AD203B41FA5}">
                      <a16:colId xmlns:a16="http://schemas.microsoft.com/office/drawing/2014/main" val="20807840"/>
                    </a:ext>
                  </a:extLst>
                </a:gridCol>
              </a:tblGrid>
              <a:tr h="123314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0" dirty="0">
                          <a:solidFill>
                            <a:srgbClr val="C00000"/>
                          </a:solidFill>
                        </a:rPr>
                        <a:t>CANNABIS 2.0: LA NUEVA REALIDAD</a:t>
                      </a:r>
                      <a:endParaRPr lang="es-MX" sz="1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0" dirty="0">
                          <a:solidFill>
                            <a:srgbClr val="222222"/>
                          </a:solidFill>
                          <a:effectLst/>
                        </a:rPr>
                        <a:t>La T.S Reyna Tamayo Soto, impartió a los alumnos de UTG el pasado 24 de octubre la </a:t>
                      </a:r>
                      <a:r>
                        <a:rPr lang="es-MX" sz="1400" b="1" dirty="0">
                          <a:solidFill>
                            <a:srgbClr val="0CB393"/>
                          </a:solidFill>
                          <a:effectLst/>
                        </a:rPr>
                        <a:t>plática “Cannabis 2.0: La nueva realidad</a:t>
                      </a:r>
                      <a:r>
                        <a:rPr lang="es-MX" sz="1400" b="0" dirty="0">
                          <a:solidFill>
                            <a:srgbClr val="222222"/>
                          </a:solidFill>
                          <a:effectLst/>
                        </a:rPr>
                        <a:t>, dirigida a los alumnos para dar a conocer los riesgos en su salud en temas de adicciones.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400" b="0" i="0" dirty="0">
                        <a:solidFill>
                          <a:srgbClr val="050505"/>
                        </a:solidFill>
                        <a:effectLst/>
                        <a:highlight>
                          <a:srgbClr val="FFFFFF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endParaRPr lang="es-MX" dirty="0"/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05831"/>
                  </a:ext>
                </a:extLst>
              </a:tr>
              <a:tr h="1507463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solidFill>
                            <a:srgbClr val="C00000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LA CIENCIA Y LA TECNOLOGÍA PARA EL BIENESTAR COMUNITARIO</a:t>
                      </a:r>
                      <a:endParaRPr lang="es-MX" sz="1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dirty="0">
                          <a:solidFill>
                            <a:srgbClr val="050505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Dentro de las actividades de vinculación con el sector educativo de la localidad, la Dra. Maira Berenice Moreno Trejo, participó con la </a:t>
                      </a:r>
                      <a:r>
                        <a:rPr lang="es-MX" sz="1400" b="1" dirty="0">
                          <a:solidFill>
                            <a:srgbClr val="0CB393"/>
                          </a:solidFill>
                          <a:highlight>
                            <a:srgbClr val="FFFFFF"/>
                          </a:highlight>
                        </a:rPr>
                        <a:t>C</a:t>
                      </a:r>
                      <a:r>
                        <a:rPr lang="es-MX" sz="1400" b="1" dirty="0">
                          <a:solidFill>
                            <a:srgbClr val="0CB393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onferencia Inteligencia Artificial en el plantel CBTIS #40</a:t>
                      </a:r>
                      <a:r>
                        <a:rPr lang="es-MX" sz="1400" dirty="0">
                          <a:solidFill>
                            <a:srgbClr val="050505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, lo anterior dentro del marco de la semana de la Ciencia y Tecnología para el </a:t>
                      </a:r>
                      <a:r>
                        <a:rPr lang="es-MX" sz="1400" dirty="0">
                          <a:solidFill>
                            <a:srgbClr val="050505"/>
                          </a:solidFill>
                          <a:highlight>
                            <a:srgbClr val="FFFFFF"/>
                          </a:highlight>
                        </a:rPr>
                        <a:t>B</a:t>
                      </a:r>
                      <a:r>
                        <a:rPr lang="es-MX" sz="1400" dirty="0">
                          <a:solidFill>
                            <a:srgbClr val="050505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ienestar </a:t>
                      </a:r>
                      <a:r>
                        <a:rPr lang="es-MX" sz="1400" dirty="0">
                          <a:solidFill>
                            <a:srgbClr val="050505"/>
                          </a:solidFill>
                          <a:highlight>
                            <a:srgbClr val="FFFFFF"/>
                          </a:highlight>
                        </a:rPr>
                        <a:t>C</a:t>
                      </a:r>
                      <a:r>
                        <a:rPr lang="es-MX" sz="1400" dirty="0">
                          <a:solidFill>
                            <a:srgbClr val="050505"/>
                          </a:solidFill>
                          <a:effectLst/>
                          <a:highlight>
                            <a:srgbClr val="FFFFFF"/>
                          </a:highlight>
                        </a:rPr>
                        <a:t>omunitario.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dirty="0"/>
                    </a:p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908365"/>
                  </a:ext>
                </a:extLst>
              </a:tr>
              <a:tr h="120152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solidFill>
                            <a:srgbClr val="C00000"/>
                          </a:solidFill>
                        </a:rPr>
                        <a:t>REUNIÓN CON DIRECTORES Y VINCULADORES DE IEMS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UTG recibió a las autoridades de las IEMS de la región, la cual tenía como principal objetivo dar a conocer la oferta educativa y ofrecer un recorrido guiado de las instalaciones y laboratorios de nuestra institución.</a:t>
                      </a: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156"/>
                  </a:ext>
                </a:extLst>
              </a:tr>
              <a:tr h="8234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dirty="0">
                          <a:solidFill>
                            <a:srgbClr val="C00000"/>
                          </a:solidFill>
                        </a:rPr>
                        <a:t>REUNIÓN DE TRABAJO CON PLANTA INDUSTRIAL CPP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dirty="0"/>
                        <a:t>Objetivo de la reunión, revisar el temario de cursos impartidos por la universidad para empleados de dicha Planta.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753078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33324B96-4E46-29C9-6965-D1278BFAF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1539" y="1462948"/>
            <a:ext cx="1589106" cy="114935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8C7ABD2-7CFC-B1D9-3E9A-D6E8FAD669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539" y="2899457"/>
            <a:ext cx="1589106" cy="1191830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03012DC5-A930-BB49-D183-3FABD70C49A4}"/>
              </a:ext>
            </a:extLst>
          </p:cNvPr>
          <p:cNvSpPr/>
          <p:nvPr/>
        </p:nvSpPr>
        <p:spPr>
          <a:xfrm>
            <a:off x="6445535" y="4378446"/>
            <a:ext cx="1589106" cy="1088472"/>
          </a:xfrm>
          <a:prstGeom prst="rect">
            <a:avLst/>
          </a:prstGeom>
          <a:blipFill rotWithShape="1">
            <a:blip r:embed="rId4"/>
            <a:srcRect/>
            <a:stretch>
              <a:fillRect t="-17000" b="-17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CAA2E63-4842-5686-9A25-F60AE02635ED}"/>
              </a:ext>
            </a:extLst>
          </p:cNvPr>
          <p:cNvSpPr/>
          <p:nvPr/>
        </p:nvSpPr>
        <p:spPr>
          <a:xfrm>
            <a:off x="6498431" y="5582018"/>
            <a:ext cx="1536210" cy="770660"/>
          </a:xfrm>
          <a:prstGeom prst="rect">
            <a:avLst/>
          </a:prstGeom>
          <a:blipFill rotWithShape="1">
            <a:blip r:embed="rId5"/>
            <a:srcRect/>
            <a:stretch>
              <a:fillRect t="-17000" b="-17000"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6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DB5964C-702B-B3A8-3650-D28039686EE4}"/>
              </a:ext>
            </a:extLst>
          </p:cNvPr>
          <p:cNvSpPr/>
          <p:nvPr/>
        </p:nvSpPr>
        <p:spPr>
          <a:xfrm>
            <a:off x="927098" y="1211815"/>
            <a:ext cx="7289803" cy="45719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76083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C3F552-A37F-25BB-054B-02539634DD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1F0B39D-564C-E7A1-CE6F-C72D643BF958}"/>
              </a:ext>
            </a:extLst>
          </p:cNvPr>
          <p:cNvSpPr txBox="1"/>
          <p:nvPr/>
        </p:nvSpPr>
        <p:spPr>
          <a:xfrm>
            <a:off x="499206" y="793938"/>
            <a:ext cx="814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ACTIVIDADES CULTURALES Y DEPORTIVAS 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ED021D95-716F-A38D-F7E7-1EF604D38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335265"/>
              </p:ext>
            </p:extLst>
          </p:nvPr>
        </p:nvGraphicFramePr>
        <p:xfrm>
          <a:off x="806825" y="1552236"/>
          <a:ext cx="6842640" cy="49122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63644">
                  <a:extLst>
                    <a:ext uri="{9D8B030D-6E8A-4147-A177-3AD203B41FA5}">
                      <a16:colId xmlns:a16="http://schemas.microsoft.com/office/drawing/2014/main" val="3204973427"/>
                    </a:ext>
                  </a:extLst>
                </a:gridCol>
                <a:gridCol w="1778996">
                  <a:extLst>
                    <a:ext uri="{9D8B030D-6E8A-4147-A177-3AD203B41FA5}">
                      <a16:colId xmlns:a16="http://schemas.microsoft.com/office/drawing/2014/main" val="20807840"/>
                    </a:ext>
                  </a:extLst>
                </a:gridCol>
              </a:tblGrid>
              <a:tr h="878993">
                <a:tc>
                  <a:txBody>
                    <a:bodyPr/>
                    <a:lstStyle/>
                    <a:p>
                      <a:pPr algn="just"/>
                      <a:r>
                        <a:rPr lang="es-MX" sz="1400" b="1" dirty="0"/>
                        <a:t>Con motivo de la celebración de las fiestas patrias, se organizó la actividad </a:t>
                      </a:r>
                      <a:r>
                        <a:rPr lang="es-MX" sz="1400" b="1" dirty="0">
                          <a:solidFill>
                            <a:srgbClr val="0CB393"/>
                          </a:solidFill>
                        </a:rPr>
                        <a:t>“</a:t>
                      </a:r>
                      <a:r>
                        <a:rPr lang="es-MX" sz="1400" b="1" dirty="0" err="1">
                          <a:solidFill>
                            <a:srgbClr val="0CB393"/>
                          </a:solidFill>
                        </a:rPr>
                        <a:t>Mexican</a:t>
                      </a:r>
                      <a:r>
                        <a:rPr lang="es-MX" sz="1400" b="1" dirty="0">
                          <a:solidFill>
                            <a:srgbClr val="0CB393"/>
                          </a:solidFill>
                        </a:rPr>
                        <a:t> Day”, </a:t>
                      </a:r>
                      <a:r>
                        <a:rPr lang="es-MX" sz="1400" b="1" dirty="0"/>
                        <a:t>donde estudiantes del cuatri BIS-0 realizaron una verbena popular. 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  <a:p>
                      <a:endParaRPr lang="es-MX" b="1" dirty="0"/>
                    </a:p>
                    <a:p>
                      <a:endParaRPr lang="es-MX" b="1" dirty="0"/>
                    </a:p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05831"/>
                  </a:ext>
                </a:extLst>
              </a:tr>
              <a:tr h="1032735">
                <a:tc>
                  <a:txBody>
                    <a:bodyPr/>
                    <a:lstStyle/>
                    <a:p>
                      <a:pPr algn="just"/>
                      <a:r>
                        <a:rPr lang="es-MX" sz="1400" b="1" dirty="0">
                          <a:solidFill>
                            <a:srgbClr val="222222"/>
                          </a:solidFill>
                          <a:effectLst/>
                        </a:rPr>
                        <a:t>La Universidad Tecnológica de Guaymas participó en el </a:t>
                      </a:r>
                      <a:r>
                        <a:rPr lang="es-MX" sz="1400" b="1" dirty="0">
                          <a:solidFill>
                            <a:srgbClr val="0CB393"/>
                          </a:solidFill>
                          <a:effectLst/>
                        </a:rPr>
                        <a:t>Desfile conmemorativo al CCXIV </a:t>
                      </a:r>
                      <a:r>
                        <a:rPr lang="es-MX" sz="1400" b="1" dirty="0">
                          <a:solidFill>
                            <a:srgbClr val="222222"/>
                          </a:solidFill>
                          <a:effectLst/>
                        </a:rPr>
                        <a:t>Aniversario del Inicio de la Independencia de México. 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908365"/>
                  </a:ext>
                </a:extLst>
              </a:tr>
              <a:tr h="793822">
                <a:tc>
                  <a:txBody>
                    <a:bodyPr/>
                    <a:lstStyle/>
                    <a:p>
                      <a:pPr algn="just"/>
                      <a:r>
                        <a:rPr lang="es-MX" sz="1400" b="1" dirty="0">
                          <a:solidFill>
                            <a:srgbClr val="222222"/>
                          </a:solidFill>
                        </a:rPr>
                        <a:t>S</a:t>
                      </a:r>
                      <a:r>
                        <a:rPr lang="es-MX" sz="1400" b="1" dirty="0">
                          <a:solidFill>
                            <a:srgbClr val="222222"/>
                          </a:solidFill>
                          <a:effectLst/>
                        </a:rPr>
                        <a:t>e llevó a cabo la conferencia </a:t>
                      </a:r>
                      <a:r>
                        <a:rPr lang="es-MX" sz="1400" b="1" dirty="0">
                          <a:solidFill>
                            <a:srgbClr val="0CB393"/>
                          </a:solidFill>
                          <a:effectLst/>
                        </a:rPr>
                        <a:t>“Historia Museo del Yaqui”, </a:t>
                      </a:r>
                      <a:r>
                        <a:rPr lang="es-MX" sz="1400" b="1" dirty="0">
                          <a:solidFill>
                            <a:srgbClr val="222222"/>
                          </a:solidFill>
                          <a:effectLst/>
                        </a:rPr>
                        <a:t>impartida por la Licenciada Reyna Lourdes Anguamea Buitimea. </a:t>
                      </a:r>
                      <a:endParaRPr lang="es-MX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156"/>
                  </a:ext>
                </a:extLst>
              </a:tr>
              <a:tr h="79382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kern="0" dirty="0">
                          <a:solidFill>
                            <a:srgbClr val="222222"/>
                          </a:solidFill>
                          <a:effectLst/>
                        </a:rPr>
                        <a:t>Exposición Pictórica “Calaveras”</a:t>
                      </a:r>
                      <a:r>
                        <a:rPr lang="es-MX" sz="1400" b="1" dirty="0">
                          <a:solidFill>
                            <a:srgbClr val="222222"/>
                          </a:solidFill>
                          <a:effectLst/>
                        </a:rPr>
                        <a:t> Impulsando </a:t>
                      </a:r>
                      <a:r>
                        <a:rPr lang="es-MX" sz="1400" b="1" dirty="0">
                          <a:solidFill>
                            <a:srgbClr val="222222"/>
                          </a:solidFill>
                        </a:rPr>
                        <a:t>la cultura y el arte en nuestra Universidad, se llevo a cabo i</a:t>
                      </a:r>
                      <a:r>
                        <a:rPr lang="es-MX" sz="1400" b="1" dirty="0">
                          <a:solidFill>
                            <a:srgbClr val="222222"/>
                          </a:solidFill>
                          <a:effectLst/>
                        </a:rPr>
                        <a:t>nteresante exposición pictórica con el nombre de </a:t>
                      </a:r>
                      <a:r>
                        <a:rPr lang="es-MX" sz="1400" b="1" dirty="0">
                          <a:solidFill>
                            <a:srgbClr val="0CB393"/>
                          </a:solidFill>
                          <a:effectLst/>
                        </a:rPr>
                        <a:t>"Calaveras” </a:t>
                      </a:r>
                      <a:r>
                        <a:rPr lang="es-MX" sz="1400" b="1" dirty="0">
                          <a:solidFill>
                            <a:srgbClr val="222222"/>
                          </a:solidFill>
                          <a:effectLst/>
                        </a:rPr>
                        <a:t>por el expositor y artista plástico Guillermo Solís Segura</a:t>
                      </a:r>
                      <a:r>
                        <a:rPr lang="es-MX" sz="1400" b="1" dirty="0">
                          <a:solidFill>
                            <a:srgbClr val="222222"/>
                          </a:solidFill>
                        </a:rPr>
                        <a:t>.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753078"/>
                  </a:ext>
                </a:extLst>
              </a:tr>
              <a:tr h="982536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400" b="1" dirty="0">
                          <a:solidFill>
                            <a:srgbClr val="0CB393"/>
                          </a:solidFill>
                          <a:effectLst/>
                        </a:rPr>
                        <a:t>Día de Muertos </a:t>
                      </a:r>
                      <a:r>
                        <a:rPr lang="es-MX" sz="1400" b="1" dirty="0">
                          <a:solidFill>
                            <a:srgbClr val="222222"/>
                          </a:solidFill>
                          <a:effectLst/>
                        </a:rPr>
                        <a:t>en UTG, alumnos y personal administrativo demostraron su creatividad y respeto montando hermosos altares en memoria de sus fieles difuntos.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0741754"/>
                  </a:ext>
                </a:extLst>
              </a:tr>
            </a:tbl>
          </a:graphicData>
        </a:graphic>
      </p:graphicFrame>
      <p:pic>
        <p:nvPicPr>
          <p:cNvPr id="9" name="Imagen 8">
            <a:extLst>
              <a:ext uri="{FF2B5EF4-FFF2-40B4-BE49-F238E27FC236}">
                <a16:creationId xmlns:a16="http://schemas.microsoft.com/office/drawing/2014/main" id="{3725B02F-E76E-6743-A7F7-A0F63B65B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644" y="1663699"/>
            <a:ext cx="962849" cy="8085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A9EEFC0-F6F0-1569-80C1-3C502C9724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21" t="25721" b="23149"/>
          <a:stretch/>
        </p:blipFill>
        <p:spPr>
          <a:xfrm>
            <a:off x="6197744" y="2598821"/>
            <a:ext cx="1204650" cy="90526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250EB75-8054-F6CB-7867-CA8270703B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265" b="8963"/>
          <a:stretch/>
        </p:blipFill>
        <p:spPr>
          <a:xfrm>
            <a:off x="6197744" y="3605823"/>
            <a:ext cx="1204650" cy="68444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B73DCE2-8F6D-4A46-56CB-3346F27736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8862"/>
          <a:stretch/>
        </p:blipFill>
        <p:spPr>
          <a:xfrm>
            <a:off x="6254112" y="4455486"/>
            <a:ext cx="1204649" cy="69653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0A3EDF8-535E-A684-690E-82BAD736D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5912" y="5308909"/>
            <a:ext cx="721048" cy="90131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949FAF9C-B9B0-94DB-8E9A-5D6FF5712DB5}"/>
              </a:ext>
            </a:extLst>
          </p:cNvPr>
          <p:cNvSpPr/>
          <p:nvPr/>
        </p:nvSpPr>
        <p:spPr>
          <a:xfrm>
            <a:off x="806825" y="1299450"/>
            <a:ext cx="7446221" cy="45719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661875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43FF53-FEBA-1913-2FA9-0B64739D7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36210CC9-E807-15CB-41E9-78E4955E33E7}"/>
              </a:ext>
            </a:extLst>
          </p:cNvPr>
          <p:cNvSpPr txBox="1"/>
          <p:nvPr/>
        </p:nvSpPr>
        <p:spPr>
          <a:xfrm>
            <a:off x="499206" y="793938"/>
            <a:ext cx="81455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800" b="1" kern="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ACTIVIDADES CULTURALES Y DEPORTIVAS </a:t>
            </a:r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43E1C726-ACEF-2339-4B00-9DFFC419C2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307814"/>
              </p:ext>
            </p:extLst>
          </p:nvPr>
        </p:nvGraphicFramePr>
        <p:xfrm>
          <a:off x="778972" y="1782577"/>
          <a:ext cx="6842640" cy="45074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63644">
                  <a:extLst>
                    <a:ext uri="{9D8B030D-6E8A-4147-A177-3AD203B41FA5}">
                      <a16:colId xmlns:a16="http://schemas.microsoft.com/office/drawing/2014/main" val="3204973427"/>
                    </a:ext>
                  </a:extLst>
                </a:gridCol>
                <a:gridCol w="1778996">
                  <a:extLst>
                    <a:ext uri="{9D8B030D-6E8A-4147-A177-3AD203B41FA5}">
                      <a16:colId xmlns:a16="http://schemas.microsoft.com/office/drawing/2014/main" val="20807840"/>
                    </a:ext>
                  </a:extLst>
                </a:gridCol>
              </a:tblGrid>
              <a:tr h="1009989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1" dirty="0">
                          <a:solidFill>
                            <a:srgbClr val="C00000"/>
                          </a:solidFill>
                        </a:rPr>
                        <a:t>DESFILE 20 DE NOVIEMBRE</a:t>
                      </a:r>
                      <a:endParaRPr lang="es-MX" sz="1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</a:rPr>
                        <a:t>Nuestra universidad participó en el desfile conmemorativo, mostrando su orgullo y compromiso con la historia y la identidad de México.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  <a:p>
                      <a:endParaRPr lang="es-MX" b="1" dirty="0"/>
                    </a:p>
                    <a:p>
                      <a:endParaRPr lang="es-MX" b="1" dirty="0"/>
                    </a:p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405831"/>
                  </a:ext>
                </a:extLst>
              </a:tr>
              <a:tr h="1032735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1" dirty="0">
                          <a:solidFill>
                            <a:srgbClr val="C00000"/>
                          </a:solidFill>
                        </a:rPr>
                        <a:t>DESFILE NAVIDEÑO 2024</a:t>
                      </a:r>
                      <a:endParaRPr lang="es-MX" sz="1400" b="1" dirty="0">
                        <a:solidFill>
                          <a:srgbClr val="C00000"/>
                        </a:solidFill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1" dirty="0">
                          <a:solidFill>
                            <a:schemeClr val="tx1"/>
                          </a:solidFill>
                        </a:rPr>
                        <a:t>La Universidad Tecnológica de Guaymas formó parte del Desfile Navideño 2024, llevando alegría, creatividad y el espíritu festivo a la comunidad. </a:t>
                      </a:r>
                      <a:endParaRPr lang="es-MX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908365"/>
                  </a:ext>
                </a:extLst>
              </a:tr>
              <a:tr h="79382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ES" sz="1400" b="1" dirty="0">
                          <a:solidFill>
                            <a:srgbClr val="C00000"/>
                          </a:solidFill>
                        </a:rPr>
                        <a:t>TALENT SHOW CON CAUSA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s-MX" altLang="es-MX" sz="1400" b="1" dirty="0">
                          <a:solidFill>
                            <a:srgbClr val="222222"/>
                          </a:solidFill>
                        </a:rPr>
                        <a:t>Se llevó a cabo el cierre de taller de música con importante evento en donde nuestros alumnos compartieron escenario con grupos locales y a su vez se realizo la recaudación de dulces para donación.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lang="es-MX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2156"/>
                  </a:ext>
                </a:extLst>
              </a:tr>
              <a:tr h="793822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u="none" strike="noStrike" cap="none" dirty="0">
                          <a:solidFill>
                            <a:srgbClr val="C00000"/>
                          </a:solidFill>
                          <a:sym typeface="Arial"/>
                        </a:rPr>
                        <a:t>ACTIVACIÓN FÍSICA</a:t>
                      </a:r>
                      <a:endParaRPr lang="es-ES" sz="1400" b="1" u="none" strike="noStrike" cap="none" dirty="0">
                        <a:solidFill>
                          <a:srgbClr val="C00000"/>
                        </a:solidFill>
                        <a:highlight>
                          <a:srgbClr val="FFFFFF"/>
                        </a:highlight>
                        <a:sym typeface="Arial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400" b="1" u="none" strike="noStrike" cap="none" dirty="0">
                          <a:solidFill>
                            <a:schemeClr val="tx1"/>
                          </a:solidFill>
                          <a:highlight>
                            <a:srgbClr val="FFFFFF"/>
                          </a:highlight>
                          <a:sym typeface="Arial"/>
                        </a:rPr>
                        <a:t>UTG continua con activación física para el personal administrativo y docente con el objetivo de reducir el estrés laboral y combatir el sedentarismo.</a:t>
                      </a:r>
                      <a:endParaRPr lang="es-MX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s-MX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753078"/>
                  </a:ext>
                </a:extLst>
              </a:tr>
            </a:tbl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976714B3-75E6-50AC-A950-27B2BD3667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026" y="1437314"/>
            <a:ext cx="1029211" cy="102921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040D4E2-F146-0060-55D4-BB6871E3E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92" y="2653358"/>
            <a:ext cx="1183558" cy="118355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71A9349-7C60-F149-BC0C-FEE85B427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92" y="3994223"/>
            <a:ext cx="857825" cy="72863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1DBD7E1-0DB2-F734-E1ED-2DC4139F8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297" y="4515849"/>
            <a:ext cx="728640" cy="728640"/>
          </a:xfrm>
          <a:prstGeom prst="rect">
            <a:avLst/>
          </a:prstGeom>
        </p:spPr>
      </p:pic>
      <p:pic>
        <p:nvPicPr>
          <p:cNvPr id="13" name="Google Shape;636;p28">
            <a:extLst>
              <a:ext uri="{FF2B5EF4-FFF2-40B4-BE49-F238E27FC236}">
                <a16:creationId xmlns:a16="http://schemas.microsoft.com/office/drawing/2014/main" id="{69275A18-9E88-337D-12F4-4819CF05A78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5985" y="5445497"/>
            <a:ext cx="874865" cy="835631"/>
          </a:xfrm>
          <a:prstGeom prst="rect">
            <a:avLst/>
          </a:prstGeom>
          <a:noFill/>
          <a:ln w="88900" cap="sq" cmpd="thickThin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71E9435B-7FA5-CF5D-88EF-9377B8198A44}"/>
              </a:ext>
            </a:extLst>
          </p:cNvPr>
          <p:cNvSpPr/>
          <p:nvPr/>
        </p:nvSpPr>
        <p:spPr>
          <a:xfrm>
            <a:off x="850410" y="1263314"/>
            <a:ext cx="7443179" cy="75948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59781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B8D417AA-182D-9348-A8D7-D5349659AEBF}"/>
              </a:ext>
            </a:extLst>
          </p:cNvPr>
          <p:cNvSpPr txBox="1"/>
          <p:nvPr/>
        </p:nvSpPr>
        <p:spPr>
          <a:xfrm>
            <a:off x="1022790" y="2349884"/>
            <a:ext cx="7098418" cy="7483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4263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INFORME DEL RECTOR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EC60FECC-E690-8F41-98F6-25C1057B0BE0}"/>
              </a:ext>
            </a:extLst>
          </p:cNvPr>
          <p:cNvSpPr txBox="1"/>
          <p:nvPr/>
        </p:nvSpPr>
        <p:spPr>
          <a:xfrm>
            <a:off x="722238" y="3783980"/>
            <a:ext cx="7699545" cy="450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325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LIC. JAVIER ENRIQUE CARRIZALES SALAZAR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5A249AC-7D68-1AE0-9213-4D0B9C7EC3CE}"/>
              </a:ext>
            </a:extLst>
          </p:cNvPr>
          <p:cNvSpPr/>
          <p:nvPr/>
        </p:nvSpPr>
        <p:spPr>
          <a:xfrm>
            <a:off x="2659789" y="3184032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AB9B63-9F7B-693E-F5FB-9C48766A6174}"/>
              </a:ext>
            </a:extLst>
          </p:cNvPr>
          <p:cNvSpPr/>
          <p:nvPr/>
        </p:nvSpPr>
        <p:spPr>
          <a:xfrm>
            <a:off x="2659788" y="3428102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429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74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101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0C75B-3B37-96A1-3FA7-8BA6D41D9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4BF1A419-977D-FC52-AAEF-F0BE5FFF91BD}"/>
              </a:ext>
            </a:extLst>
          </p:cNvPr>
          <p:cNvSpPr txBox="1"/>
          <p:nvPr/>
        </p:nvSpPr>
        <p:spPr>
          <a:xfrm>
            <a:off x="0" y="612193"/>
            <a:ext cx="88010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3250"/>
            <a:r>
              <a:rPr lang="es-MX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Inicio Ciclo Escolar Cuatrimestre</a:t>
            </a:r>
          </a:p>
          <a:p>
            <a:pPr algn="ctr" defTabSz="403250"/>
            <a:r>
              <a:rPr lang="es-MX" sz="32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2024-III</a:t>
            </a:r>
            <a:endParaRPr lang="es-MX" sz="3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8E63F9A-3ED1-FA66-5CA2-7196ABCE7BE2}"/>
              </a:ext>
            </a:extLst>
          </p:cNvPr>
          <p:cNvSpPr/>
          <p:nvPr/>
        </p:nvSpPr>
        <p:spPr>
          <a:xfrm>
            <a:off x="5109879" y="5944916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FDE23DF-4D5F-888F-6DAA-6CEF194E7621}"/>
              </a:ext>
            </a:extLst>
          </p:cNvPr>
          <p:cNvSpPr/>
          <p:nvPr/>
        </p:nvSpPr>
        <p:spPr>
          <a:xfrm>
            <a:off x="5109880" y="1581623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247E53B-24BB-2EAC-AA31-03FFFD0B0245}"/>
              </a:ext>
            </a:extLst>
          </p:cNvPr>
          <p:cNvSpPr txBox="1"/>
          <p:nvPr/>
        </p:nvSpPr>
        <p:spPr>
          <a:xfrm>
            <a:off x="298150" y="2413337"/>
            <a:ext cx="287535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Arrancamos el </a:t>
            </a:r>
            <a:r>
              <a:rPr lang="es-ES" sz="3200" b="1" dirty="0">
                <a:solidFill>
                  <a:srgbClr val="C00000"/>
                </a:solidFill>
              </a:rPr>
              <a:t>2</a:t>
            </a:r>
            <a:r>
              <a:rPr lang="es-ES" sz="2400" b="1" dirty="0"/>
              <a:t> de </a:t>
            </a:r>
            <a:r>
              <a:rPr lang="es-ES" sz="2400" b="1" dirty="0">
                <a:solidFill>
                  <a:srgbClr val="C00000"/>
                </a:solidFill>
              </a:rPr>
              <a:t>septiembre</a:t>
            </a:r>
            <a:r>
              <a:rPr lang="es-ES" sz="2400" b="1" dirty="0"/>
              <a:t> con el nuevo ciclo escolar, ofertando nuestras Licenciaturas e Ingeniería, así como las especialidades de TSU.</a:t>
            </a:r>
            <a:endParaRPr lang="es-MX" sz="2400" b="1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F9D966D-A557-DB91-CC98-8057CD771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09652">
            <a:off x="3982812" y="1874163"/>
            <a:ext cx="2306780" cy="288347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F627752-E48B-9F00-6699-7555A4777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2" y="1747270"/>
            <a:ext cx="2191871" cy="273983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B2E9858-BF65-4AF3-0C28-A8F7E4C915C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096" r="8560"/>
          <a:stretch/>
        </p:blipFill>
        <p:spPr>
          <a:xfrm>
            <a:off x="5646496" y="3308935"/>
            <a:ext cx="2191871" cy="260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93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A6519E-4959-A046-4BFC-49EC67463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74EEDE18-24F3-F0B9-BBDD-F9EDB2CE3BE8}"/>
              </a:ext>
            </a:extLst>
          </p:cNvPr>
          <p:cNvSpPr txBox="1"/>
          <p:nvPr/>
        </p:nvSpPr>
        <p:spPr>
          <a:xfrm>
            <a:off x="1634338" y="849392"/>
            <a:ext cx="58753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3250"/>
            <a:r>
              <a:rPr lang="es-MX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Reunión de Trabajo </a:t>
            </a:r>
            <a:r>
              <a:rPr lang="es-MX" sz="2800" b="1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DGUTyP</a:t>
            </a:r>
            <a:endParaRPr lang="es-MX" sz="2800" b="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F8C54E46-6E07-45BE-D003-3892F25F62EC}"/>
              </a:ext>
            </a:extLst>
          </p:cNvPr>
          <p:cNvSpPr/>
          <p:nvPr/>
        </p:nvSpPr>
        <p:spPr>
          <a:xfrm>
            <a:off x="5319577" y="1893996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15BE925-65F5-258B-571B-798E98119B5C}"/>
              </a:ext>
            </a:extLst>
          </p:cNvPr>
          <p:cNvSpPr/>
          <p:nvPr/>
        </p:nvSpPr>
        <p:spPr>
          <a:xfrm>
            <a:off x="5319577" y="5218755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86A4CA6-4AEC-472C-DDB8-785F035055BE}"/>
              </a:ext>
            </a:extLst>
          </p:cNvPr>
          <p:cNvSpPr txBox="1"/>
          <p:nvPr/>
        </p:nvSpPr>
        <p:spPr>
          <a:xfrm>
            <a:off x="42844" y="1961334"/>
            <a:ext cx="329369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Celebramos reunión de trabajo con la directora general, </a:t>
            </a:r>
            <a:r>
              <a:rPr lang="es-ES" sz="2000" b="1" dirty="0">
                <a:solidFill>
                  <a:srgbClr val="C00000"/>
                </a:solidFill>
              </a:rPr>
              <a:t>Mtra. </a:t>
            </a:r>
            <a:r>
              <a:rPr lang="es-ES" sz="2000" b="1" dirty="0" err="1">
                <a:solidFill>
                  <a:srgbClr val="C00000"/>
                </a:solidFill>
              </a:rPr>
              <a:t>Marlenne</a:t>
            </a:r>
            <a:r>
              <a:rPr lang="es-ES" sz="2000" b="1" dirty="0">
                <a:solidFill>
                  <a:srgbClr val="C00000"/>
                </a:solidFill>
              </a:rPr>
              <a:t> Márquez González</a:t>
            </a:r>
            <a:r>
              <a:rPr lang="es-ES" sz="2000" b="1" dirty="0"/>
              <a:t>, así como Rectores de universidades hermanas,  estrechando lazos y acuerdos de colaboración para el </a:t>
            </a:r>
            <a:r>
              <a:rPr lang="es-ES" sz="2000" b="1" dirty="0">
                <a:solidFill>
                  <a:srgbClr val="C00000"/>
                </a:solidFill>
              </a:rPr>
              <a:t>fortalecimiento del Nuevo Modelo Educativo.</a:t>
            </a:r>
            <a:endParaRPr lang="es-MX" sz="2000" b="1" dirty="0">
              <a:solidFill>
                <a:srgbClr val="C00000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858358-1422-8DAB-A3E0-D4B0BD553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6536" y="2124635"/>
            <a:ext cx="5807463" cy="303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85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8A856-A66C-1FB2-D11C-E15280596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D796CC7E-B374-7E45-A6A8-8DDF3702CDB0}"/>
              </a:ext>
            </a:extLst>
          </p:cNvPr>
          <p:cNvSpPr txBox="1"/>
          <p:nvPr/>
        </p:nvSpPr>
        <p:spPr>
          <a:xfrm>
            <a:off x="766373" y="772448"/>
            <a:ext cx="761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3250"/>
            <a:r>
              <a:rPr lang="es-MX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Entrega de Constancias Diplomado </a:t>
            </a:r>
            <a:r>
              <a:rPr lang="es-MX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Nuevo Modelo Educativo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6C21D05-AAC4-FC1C-3F88-655B4164AB99}"/>
              </a:ext>
            </a:extLst>
          </p:cNvPr>
          <p:cNvSpPr/>
          <p:nvPr/>
        </p:nvSpPr>
        <p:spPr>
          <a:xfrm>
            <a:off x="4976675" y="1726555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4F058F01-B0C6-020F-8C8C-AFF8520A2247}"/>
              </a:ext>
            </a:extLst>
          </p:cNvPr>
          <p:cNvSpPr/>
          <p:nvPr/>
        </p:nvSpPr>
        <p:spPr>
          <a:xfrm>
            <a:off x="4976675" y="5684183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BB063B-9F73-9DFD-DADF-DDED35C93B54}"/>
              </a:ext>
            </a:extLst>
          </p:cNvPr>
          <p:cNvSpPr txBox="1"/>
          <p:nvPr/>
        </p:nvSpPr>
        <p:spPr>
          <a:xfrm>
            <a:off x="570959" y="2229672"/>
            <a:ext cx="300595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Entrega de </a:t>
            </a:r>
            <a:r>
              <a:rPr lang="es-ES" sz="5400" b="1" dirty="0">
                <a:solidFill>
                  <a:srgbClr val="C00000"/>
                </a:solidFill>
              </a:rPr>
              <a:t>40</a:t>
            </a:r>
            <a:r>
              <a:rPr lang="es-ES" sz="2000" b="1" dirty="0"/>
              <a:t> constancias a Docentes y personal Administrativo que concluyó en dos etapas el </a:t>
            </a:r>
            <a:r>
              <a:rPr lang="es-ES" sz="2000" b="1" dirty="0">
                <a:solidFill>
                  <a:srgbClr val="006C6F"/>
                </a:solidFill>
              </a:rPr>
              <a:t>Diplomado </a:t>
            </a:r>
            <a:r>
              <a:rPr lang="es-MX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“El Nuevo Modelo Educativo 2024 para la transformación y consolidación de las Universidades del Subsistema Tecnológico”</a:t>
            </a:r>
            <a:r>
              <a:rPr lang="es-MX" sz="20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s-MX" sz="2000" b="1" dirty="0">
                <a:solidFill>
                  <a:srgbClr val="C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s-MX" sz="2000" b="1" dirty="0">
              <a:solidFill>
                <a:srgbClr val="C0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ED7CB7D-8A28-D4AC-920E-8C6F043AF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929" y="2110909"/>
            <a:ext cx="4543500" cy="340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410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98CD-77C6-EA32-3ABA-DB59B5110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2BA2E84-C66C-1A4F-23B5-65B46FEFF321}"/>
              </a:ext>
            </a:extLst>
          </p:cNvPr>
          <p:cNvSpPr txBox="1"/>
          <p:nvPr/>
        </p:nvSpPr>
        <p:spPr>
          <a:xfrm>
            <a:off x="274709" y="703247"/>
            <a:ext cx="8357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/>
              <a:t>ENCUENTRO CON LA EMPRESA INTERNACIONAL </a:t>
            </a:r>
          </a:p>
          <a:p>
            <a:pPr algn="ctr"/>
            <a:r>
              <a:rPr lang="es-ES" sz="3600" b="1" dirty="0">
                <a:solidFill>
                  <a:srgbClr val="C00000"/>
                </a:solidFill>
              </a:rPr>
              <a:t>CPP - UTGUAYMAS</a:t>
            </a:r>
            <a:endParaRPr lang="es-MX" sz="3200" b="1" dirty="0">
              <a:solidFill>
                <a:srgbClr val="C0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ACFB4F5-04D3-EB30-F6D0-740DB6484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02"/>
          <a:stretch/>
        </p:blipFill>
        <p:spPr>
          <a:xfrm>
            <a:off x="4919019" y="2107897"/>
            <a:ext cx="3181558" cy="301917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FCCDEE-C1ED-E8F3-10CD-EA251E0196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2"/>
          <a:stretch/>
        </p:blipFill>
        <p:spPr>
          <a:xfrm>
            <a:off x="811971" y="2092804"/>
            <a:ext cx="3413012" cy="304936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26416" y="5360837"/>
            <a:ext cx="8542209" cy="14950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600" b="1" dirty="0"/>
              <a:t>En visita de trabajo por México, recibimos en UTG a </a:t>
            </a:r>
            <a:r>
              <a:rPr lang="es-E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James Stewart, CEO del corporativo </a:t>
            </a:r>
            <a:r>
              <a:rPr lang="es-ES" sz="16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de CPP, Ryan Walker, Presidente de Operaciones División </a:t>
            </a:r>
            <a:r>
              <a:rPr lang="es-ES" sz="1600" b="1" kern="100" dirty="0" err="1">
                <a:ea typeface="Calibri" panose="020F0502020204030204" pitchFamily="34" charset="0"/>
                <a:cs typeface="Times New Roman" panose="02020603050405020304" pitchFamily="18" charset="0"/>
              </a:rPr>
              <a:t>Airfolis</a:t>
            </a:r>
            <a:r>
              <a:rPr lang="es-MX" sz="1600" b="1" kern="100" dirty="0">
                <a:ea typeface="Calibri" panose="020F0502020204030204" pitchFamily="34" charset="0"/>
                <a:cs typeface="Times New Roman" panose="02020603050405020304" pitchFamily="18" charset="0"/>
              </a:rPr>
              <a:t> y al </a:t>
            </a:r>
            <a:r>
              <a:rPr lang="es-ES" sz="1600" b="1" kern="1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Ing. Adrián Arce, vicepresidente CPP, quienes se mostraron gran interés en continuar con el desarrollo de proyectos colaborativos entre su empresa y nuestra institución.</a:t>
            </a:r>
            <a:endParaRPr lang="es-MX" sz="1600" b="1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MX" sz="1600" dirty="0"/>
          </a:p>
        </p:txBody>
      </p:sp>
    </p:spTree>
    <p:extLst>
      <p:ext uri="{BB962C8B-B14F-4D97-AF65-F5344CB8AC3E}">
        <p14:creationId xmlns:p14="http://schemas.microsoft.com/office/powerpoint/2010/main" val="2114221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810FB-2D24-F003-659F-D9908D44C5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519FC40-5298-AC08-5082-EAC1F4284C02}"/>
              </a:ext>
            </a:extLst>
          </p:cNvPr>
          <p:cNvSpPr txBox="1"/>
          <p:nvPr/>
        </p:nvSpPr>
        <p:spPr>
          <a:xfrm>
            <a:off x="1723613" y="648499"/>
            <a:ext cx="5526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3250"/>
            <a:r>
              <a:rPr lang="es-MX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Participación en el </a:t>
            </a:r>
          </a:p>
          <a:p>
            <a:pPr algn="ctr" defTabSz="403250"/>
            <a:r>
              <a:rPr lang="es-MX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s-MX" sz="24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“Seminario Mujeres en STEM”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6F279A47-B43A-B873-7BA2-0A20921E6852}"/>
              </a:ext>
            </a:extLst>
          </p:cNvPr>
          <p:cNvSpPr/>
          <p:nvPr/>
        </p:nvSpPr>
        <p:spPr>
          <a:xfrm>
            <a:off x="5060088" y="1578725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1410900-344F-FF5F-BC4D-AC2AE4A265B4}"/>
              </a:ext>
            </a:extLst>
          </p:cNvPr>
          <p:cNvSpPr/>
          <p:nvPr/>
        </p:nvSpPr>
        <p:spPr>
          <a:xfrm>
            <a:off x="5230906" y="5970656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134A206-4E65-B0A5-92B3-C1C06E9F2720}"/>
              </a:ext>
            </a:extLst>
          </p:cNvPr>
          <p:cNvSpPr txBox="1"/>
          <p:nvPr/>
        </p:nvSpPr>
        <p:spPr>
          <a:xfrm>
            <a:off x="662561" y="2352203"/>
            <a:ext cx="382442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/>
              <a:t>Fue la joven </a:t>
            </a:r>
            <a:r>
              <a:rPr lang="es-ES" sz="2400" b="1" dirty="0">
                <a:solidFill>
                  <a:srgbClr val="C00000"/>
                </a:solidFill>
              </a:rPr>
              <a:t>Alexa Rodríguez</a:t>
            </a:r>
            <a:r>
              <a:rPr lang="es-ES" sz="2000" b="1" dirty="0"/>
              <a:t>, estudiante de la carrera de Ingeniería en Manufactura Aeronáutica,  quien participó en la sexta edición del </a:t>
            </a:r>
            <a:r>
              <a:rPr lang="es-ES" sz="2000" b="1" dirty="0">
                <a:solidFill>
                  <a:srgbClr val="C00000"/>
                </a:solidFill>
              </a:rPr>
              <a:t>Seminario Mujeres en STEM, </a:t>
            </a:r>
            <a:r>
              <a:rPr lang="es-ES" sz="2000" b="1" dirty="0"/>
              <a:t>convocado por el gobierno del Estado, a través del </a:t>
            </a:r>
            <a:r>
              <a:rPr lang="es-ES" sz="2000" b="1" dirty="0">
                <a:solidFill>
                  <a:srgbClr val="C00000"/>
                </a:solidFill>
              </a:rPr>
              <a:t>COECYT</a:t>
            </a:r>
            <a:r>
              <a:rPr lang="es-ES" sz="2000" b="1" dirty="0"/>
              <a:t> en coordinación con la </a:t>
            </a:r>
            <a:r>
              <a:rPr lang="es-ES" sz="2000" b="1" dirty="0">
                <a:solidFill>
                  <a:srgbClr val="C00000"/>
                </a:solidFill>
              </a:rPr>
              <a:t>Universidad de Arizona</a:t>
            </a:r>
            <a:r>
              <a:rPr lang="es-ES" dirty="0"/>
              <a:t>. </a:t>
            </a:r>
            <a:endParaRPr lang="es-MX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766D681-392F-AEBC-78E8-1CC340A38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221" y="1790457"/>
            <a:ext cx="2084290" cy="277905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E235E15-54C1-0E24-B41B-1735286332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131" t="27281" r="12353" b="18262"/>
          <a:stretch/>
        </p:blipFill>
        <p:spPr>
          <a:xfrm>
            <a:off x="4798016" y="1806213"/>
            <a:ext cx="1990224" cy="251245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58DA07E-3DD2-57EE-8D71-09C407C578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235" b="12941"/>
          <a:stretch/>
        </p:blipFill>
        <p:spPr>
          <a:xfrm>
            <a:off x="4798017" y="4318669"/>
            <a:ext cx="4086494" cy="158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06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BBB3AB3B-4483-8932-1B37-0B8C4DEB9330}"/>
              </a:ext>
            </a:extLst>
          </p:cNvPr>
          <p:cNvSpPr txBox="1"/>
          <p:nvPr/>
        </p:nvSpPr>
        <p:spPr>
          <a:xfrm>
            <a:off x="766373" y="772448"/>
            <a:ext cx="761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03250"/>
            <a:r>
              <a:rPr lang="es-MX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Certificación en Negocios por la </a:t>
            </a:r>
            <a:r>
              <a:rPr lang="es-MX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Universidad de Arizona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5976AE-E956-A8C1-7557-D88130139A61}"/>
              </a:ext>
            </a:extLst>
          </p:cNvPr>
          <p:cNvSpPr txBox="1"/>
          <p:nvPr/>
        </p:nvSpPr>
        <p:spPr>
          <a:xfrm>
            <a:off x="537773" y="1726555"/>
            <a:ext cx="32272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800" b="1" dirty="0"/>
              <a:t>Por segunda ocasión participamos en el Programa de Certificación en Negocios, ofrecida por </a:t>
            </a:r>
            <a:r>
              <a:rPr lang="es-MX" sz="1800" b="1" dirty="0" err="1">
                <a:solidFill>
                  <a:srgbClr val="C00000"/>
                </a:solidFill>
              </a:rPr>
              <a:t>Ellene</a:t>
            </a:r>
            <a:r>
              <a:rPr lang="es-MX" sz="1800" b="1" dirty="0">
                <a:solidFill>
                  <a:srgbClr val="C00000"/>
                </a:solidFill>
              </a:rPr>
              <a:t> </a:t>
            </a:r>
            <a:r>
              <a:rPr lang="es-MX" sz="1800" b="1" dirty="0" err="1">
                <a:solidFill>
                  <a:srgbClr val="C00000"/>
                </a:solidFill>
              </a:rPr>
              <a:t>College</a:t>
            </a:r>
            <a:r>
              <a:rPr lang="es-MX" sz="1800" b="1" dirty="0">
                <a:solidFill>
                  <a:srgbClr val="C00000"/>
                </a:solidFill>
              </a:rPr>
              <a:t> </a:t>
            </a:r>
            <a:r>
              <a:rPr lang="es-MX" sz="1800" b="1" dirty="0" err="1">
                <a:solidFill>
                  <a:srgbClr val="C00000"/>
                </a:solidFill>
              </a:rPr>
              <a:t>of</a:t>
            </a:r>
            <a:r>
              <a:rPr lang="es-MX" sz="1800" b="1" dirty="0">
                <a:solidFill>
                  <a:srgbClr val="C00000"/>
                </a:solidFill>
              </a:rPr>
              <a:t> Management </a:t>
            </a:r>
            <a:r>
              <a:rPr lang="es-MX" sz="1800" b="1" dirty="0"/>
              <a:t>en la cual participaron </a:t>
            </a:r>
            <a:r>
              <a:rPr lang="es-MX" sz="1800" b="1" dirty="0">
                <a:solidFill>
                  <a:srgbClr val="C00000"/>
                </a:solidFill>
              </a:rPr>
              <a:t> </a:t>
            </a:r>
            <a:r>
              <a:rPr lang="es-MX" sz="3600" b="1" dirty="0">
                <a:solidFill>
                  <a:srgbClr val="C00000"/>
                </a:solidFill>
              </a:rPr>
              <a:t> </a:t>
            </a:r>
            <a:r>
              <a:rPr lang="es-MX" sz="1800" b="1" dirty="0"/>
              <a:t>estudiantes </a:t>
            </a:r>
            <a:r>
              <a:rPr lang="es-MX" sz="3600" b="1" dirty="0">
                <a:solidFill>
                  <a:srgbClr val="C00000"/>
                </a:solidFill>
              </a:rPr>
              <a:t>1</a:t>
            </a:r>
            <a:r>
              <a:rPr lang="es-MX" sz="1800" b="1" dirty="0"/>
              <a:t> docente de UTG.</a:t>
            </a:r>
          </a:p>
          <a:p>
            <a:pPr algn="just"/>
            <a:endParaRPr lang="es-MX" sz="1800" b="1" dirty="0"/>
          </a:p>
          <a:p>
            <a:pPr algn="just"/>
            <a:r>
              <a:rPr lang="es-MX" sz="1800" b="1" dirty="0"/>
              <a:t>Obteniendo con ello la </a:t>
            </a:r>
            <a:r>
              <a:rPr lang="es-MX" sz="1800" b="1" dirty="0">
                <a:solidFill>
                  <a:srgbClr val="C00000"/>
                </a:solidFill>
              </a:rPr>
              <a:t>profesionalización internacional </a:t>
            </a:r>
            <a:r>
              <a:rPr lang="es-MX" sz="1800" b="1" dirty="0"/>
              <a:t>de nuestros estudiantes en su formación académica.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0D26FE6-CC1B-1A2D-7199-C09FF4B1FDDE}"/>
              </a:ext>
            </a:extLst>
          </p:cNvPr>
          <p:cNvSpPr txBox="1"/>
          <p:nvPr/>
        </p:nvSpPr>
        <p:spPr>
          <a:xfrm>
            <a:off x="1956437" y="3321424"/>
            <a:ext cx="3899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rgbClr val="C00000"/>
                </a:solidFill>
              </a:rPr>
              <a:t>5</a:t>
            </a:r>
            <a:endParaRPr lang="es-MX" sz="4400" dirty="0">
              <a:solidFill>
                <a:srgbClr val="C0000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49CBBF0-F7E5-094D-3FA1-2880759DEC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14" b="20980"/>
          <a:stretch/>
        </p:blipFill>
        <p:spPr>
          <a:xfrm>
            <a:off x="4000500" y="1862280"/>
            <a:ext cx="5143500" cy="443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6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E3ACDC-A9DE-9779-F863-557101883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16B6DF7E-53EE-7FE8-E34A-DFF7A8B4714A}"/>
              </a:ext>
            </a:extLst>
          </p:cNvPr>
          <p:cNvSpPr txBox="1"/>
          <p:nvPr/>
        </p:nvSpPr>
        <p:spPr>
          <a:xfrm>
            <a:off x="622051" y="849392"/>
            <a:ext cx="7899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03250"/>
            <a:r>
              <a:rPr lang="es-MX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TALLER </a:t>
            </a:r>
            <a:r>
              <a:rPr lang="es-MX" sz="2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“FILOSOFÍA INSTITUCIONAL”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D40637D0-4732-DE73-FC21-86AEFC8500CD}"/>
              </a:ext>
            </a:extLst>
          </p:cNvPr>
          <p:cNvSpPr/>
          <p:nvPr/>
        </p:nvSpPr>
        <p:spPr>
          <a:xfrm>
            <a:off x="5319577" y="1893996"/>
            <a:ext cx="3824423" cy="165648"/>
          </a:xfrm>
          <a:prstGeom prst="rect">
            <a:avLst/>
          </a:prstGeom>
          <a:solidFill>
            <a:srgbClr val="006C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696694E8-4458-D22C-FDD3-A76ED7A945F2}"/>
              </a:ext>
            </a:extLst>
          </p:cNvPr>
          <p:cNvSpPr/>
          <p:nvPr/>
        </p:nvSpPr>
        <p:spPr>
          <a:xfrm>
            <a:off x="5335106" y="6038939"/>
            <a:ext cx="3824423" cy="165647"/>
          </a:xfrm>
          <a:prstGeom prst="rect">
            <a:avLst/>
          </a:prstGeom>
          <a:solidFill>
            <a:srgbClr val="009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42930">
              <a:defRPr/>
            </a:pPr>
            <a:endParaRPr lang="es-MX" sz="174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53A18FE-7041-C765-B59D-4F7A92D9B739}"/>
              </a:ext>
            </a:extLst>
          </p:cNvPr>
          <p:cNvSpPr txBox="1"/>
          <p:nvPr/>
        </p:nvSpPr>
        <p:spPr>
          <a:xfrm>
            <a:off x="377127" y="1701041"/>
            <a:ext cx="329369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/>
              <a:t> A través de la Rectoría y dirección Jurídica, se realizó el Taller dirigido a personal directivo con el propósito de refrendar los </a:t>
            </a:r>
            <a:r>
              <a:rPr lang="es-ES" sz="2000" b="1" dirty="0">
                <a:solidFill>
                  <a:srgbClr val="C00000"/>
                </a:solidFill>
              </a:rPr>
              <a:t>valores institucionales,</a:t>
            </a:r>
            <a:r>
              <a:rPr lang="es-ES" sz="2000" b="1" dirty="0"/>
              <a:t> misión y visión de la Universidad, a fin de replicar en sus equipos de trabajo el compromiso y la identidad laboral.</a:t>
            </a:r>
            <a:endParaRPr lang="es-MX" sz="2000" b="1" dirty="0">
              <a:solidFill>
                <a:srgbClr val="C0000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C9E0396-A822-5166-000D-D65DF32653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4658" y="2174887"/>
            <a:ext cx="3142448" cy="235683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28F45A-2647-6694-9979-76B832EC1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671" y="3166200"/>
            <a:ext cx="2113192" cy="281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76613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Rojo">
      <a:dk1>
        <a:srgbClr val="000000"/>
      </a:dk1>
      <a:lt1>
        <a:srgbClr val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4543</TotalTime>
  <Words>1647</Words>
  <Application>Microsoft Office PowerPoint</Application>
  <PresentationFormat>Presentación en pantalla (4:3)</PresentationFormat>
  <Paragraphs>136</Paragraphs>
  <Slides>25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Verdana</vt:lpstr>
      <vt:lpstr>Calibri</vt:lpstr>
      <vt:lpstr>Helvetica Neue</vt:lpstr>
      <vt:lpstr>Arial</vt:lpstr>
      <vt:lpstr>2_Tema de Office</vt:lpstr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DERECHOS HUMANOS DE LAS PERSONAS CON DISCAPACIDAD</vt:lpstr>
      <vt:lpstr>SEMANA CIENCIA Y TECNOLOGÍA CET MAR EMPALME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Joel Gil</dc:creator>
  <cp:lastModifiedBy>Carmen Ruiz</cp:lastModifiedBy>
  <cp:revision>47</cp:revision>
  <dcterms:created xsi:type="dcterms:W3CDTF">2022-01-31T20:03:20Z</dcterms:created>
  <dcterms:modified xsi:type="dcterms:W3CDTF">2025-02-26T21:04:28Z</dcterms:modified>
</cp:coreProperties>
</file>